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45"/>
  </p:notesMasterIdLst>
  <p:sldIdLst>
    <p:sldId id="256" r:id="rId2"/>
    <p:sldId id="257" r:id="rId3"/>
    <p:sldId id="258" r:id="rId4"/>
    <p:sldId id="260" r:id="rId5"/>
    <p:sldId id="262" r:id="rId6"/>
    <p:sldId id="324" r:id="rId7"/>
    <p:sldId id="389" r:id="rId8"/>
    <p:sldId id="390" r:id="rId9"/>
    <p:sldId id="391" r:id="rId10"/>
    <p:sldId id="392" r:id="rId11"/>
    <p:sldId id="393" r:id="rId12"/>
    <p:sldId id="421" r:id="rId13"/>
    <p:sldId id="422" r:id="rId14"/>
    <p:sldId id="423" r:id="rId15"/>
    <p:sldId id="424" r:id="rId16"/>
    <p:sldId id="425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D4D4D"/>
    <a:srgbClr val="FF0000"/>
    <a:srgbClr val="FFCCCC"/>
    <a:srgbClr val="CCCCFF"/>
    <a:srgbClr val="FFCCFF"/>
    <a:srgbClr val="6666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75" d="100"/>
          <a:sy n="75" d="100"/>
        </p:scale>
        <p:origin x="-17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1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47E9D0-256A-4AB3-8A18-D048625A7B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6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1736725" y="1179513"/>
            <a:ext cx="5940425" cy="2744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1736725" y="4014788"/>
            <a:ext cx="5895975" cy="9461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11300" y="1381125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81288" y="4316413"/>
            <a:ext cx="3513137" cy="1003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latin typeface="Garamond" pitchFamily="18" charset="0"/>
              </a:defRPr>
            </a:lvl1pPr>
          </a:lstStyle>
          <a:p>
            <a:r>
              <a:rPr lang="tr-TR"/>
              <a:t>İSİM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pitchFamily="66" charset="0"/>
              </a:defRPr>
            </a:lvl1pPr>
          </a:lstStyle>
          <a:p>
            <a:pPr>
              <a:defRPr/>
            </a:pPr>
            <a:fld id="{CDF60361-B4D2-4B1C-9A4C-47FF1F8F9A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77038" y="136525"/>
            <a:ext cx="1935162" cy="52276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71550" y="136525"/>
            <a:ext cx="5653088" cy="52276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9650" y="136525"/>
            <a:ext cx="7702550" cy="7715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71550" y="1387475"/>
            <a:ext cx="3771900" cy="39766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895850" y="1387475"/>
            <a:ext cx="3771900" cy="1911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895850" y="3451225"/>
            <a:ext cx="3771900" cy="1912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9650" y="136525"/>
            <a:ext cx="7702550" cy="7715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971550" y="1387475"/>
            <a:ext cx="3771900" cy="39766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95850" y="1387475"/>
            <a:ext cx="3771900" cy="39766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9650" y="136525"/>
            <a:ext cx="7702550" cy="7715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71550" y="1387475"/>
            <a:ext cx="3771900" cy="39766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895850" y="1387475"/>
            <a:ext cx="3771900" cy="1911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895850" y="3451225"/>
            <a:ext cx="3771900" cy="1912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71550" y="1387475"/>
            <a:ext cx="37719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95850" y="1387475"/>
            <a:ext cx="37719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" name="Rectangle 317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56471"/>
                  <a:invGamma/>
                  <a:alpha val="5000"/>
                </a:srgbClr>
              </a:gs>
              <a:gs pos="100000">
                <a:srgbClr val="000066">
                  <a:alpha val="41000"/>
                </a:srgbClr>
              </a:gs>
            </a:gsLst>
            <a:lin ang="5400000" scaled="1"/>
          </a:gra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8512" name="Rectangle 320"/>
          <p:cNvSpPr>
            <a:spLocks noChangeArrowheads="1"/>
          </p:cNvSpPr>
          <p:nvPr userDrawn="1"/>
        </p:nvSpPr>
        <p:spPr bwMode="auto">
          <a:xfrm>
            <a:off x="0" y="0"/>
            <a:ext cx="792163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50000">
                <a:srgbClr val="5E9EFF"/>
              </a:gs>
              <a:gs pos="100000">
                <a:srgbClr val="00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E9E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9650" y="136525"/>
            <a:ext cx="7702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387475"/>
            <a:ext cx="76962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6363" y="62198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Comic Sans MS" pitchFamily="66" charset="0"/>
              </a:defRPr>
            </a:lvl1pPr>
          </a:lstStyle>
          <a:p>
            <a:pPr>
              <a:defRPr/>
            </a:pPr>
            <a:endParaRPr lang="tr-TR"/>
          </a:p>
        </p:txBody>
      </p:sp>
      <p:grpSp>
        <p:nvGrpSpPr>
          <p:cNvPr id="4104" name="Group 365"/>
          <p:cNvGrpSpPr>
            <a:grpSpLocks/>
          </p:cNvGrpSpPr>
          <p:nvPr userDrawn="1"/>
        </p:nvGrpSpPr>
        <p:grpSpPr bwMode="auto">
          <a:xfrm>
            <a:off x="65088" y="3608388"/>
            <a:ext cx="681037" cy="882650"/>
            <a:chOff x="41" y="2209"/>
            <a:chExt cx="429" cy="556"/>
          </a:xfrm>
        </p:grpSpPr>
        <p:sp>
          <p:nvSpPr>
            <p:cNvPr id="8522" name="Oval 330"/>
            <p:cNvSpPr>
              <a:spLocks noChangeArrowheads="1"/>
            </p:cNvSpPr>
            <p:nvPr userDrawn="1"/>
          </p:nvSpPr>
          <p:spPr bwMode="auto">
            <a:xfrm>
              <a:off x="202" y="2374"/>
              <a:ext cx="201" cy="201"/>
            </a:xfrm>
            <a:prstGeom prst="ellipse">
              <a:avLst/>
            </a:prstGeom>
            <a:solidFill>
              <a:srgbClr val="99CCFF"/>
            </a:solidFill>
            <a:ln w="1905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23" name="Line 331"/>
            <p:cNvSpPr>
              <a:spLocks noChangeShapeType="1"/>
            </p:cNvSpPr>
            <p:nvPr userDrawn="1"/>
          </p:nvSpPr>
          <p:spPr bwMode="auto">
            <a:xfrm>
              <a:off x="63" y="2476"/>
              <a:ext cx="20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24" name="Line 332"/>
            <p:cNvSpPr>
              <a:spLocks noChangeShapeType="1"/>
            </p:cNvSpPr>
            <p:nvPr userDrawn="1"/>
          </p:nvSpPr>
          <p:spPr bwMode="auto">
            <a:xfrm>
              <a:off x="264" y="2407"/>
              <a:ext cx="0" cy="1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25" name="Line 333"/>
            <p:cNvSpPr>
              <a:spLocks noChangeShapeType="1"/>
            </p:cNvSpPr>
            <p:nvPr userDrawn="1"/>
          </p:nvSpPr>
          <p:spPr bwMode="auto">
            <a:xfrm flipV="1">
              <a:off x="269" y="2407"/>
              <a:ext cx="33" cy="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26" name="Line 334"/>
            <p:cNvSpPr>
              <a:spLocks noChangeShapeType="1"/>
            </p:cNvSpPr>
            <p:nvPr userDrawn="1"/>
          </p:nvSpPr>
          <p:spPr bwMode="auto">
            <a:xfrm flipV="1">
              <a:off x="303" y="2242"/>
              <a:ext cx="0" cy="1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27" name="Line 335"/>
            <p:cNvSpPr>
              <a:spLocks noChangeShapeType="1"/>
            </p:cNvSpPr>
            <p:nvPr userDrawn="1"/>
          </p:nvSpPr>
          <p:spPr bwMode="auto">
            <a:xfrm>
              <a:off x="269" y="2508"/>
              <a:ext cx="33" cy="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28" name="Line 336"/>
            <p:cNvSpPr>
              <a:spLocks noChangeShapeType="1"/>
            </p:cNvSpPr>
            <p:nvPr userDrawn="1"/>
          </p:nvSpPr>
          <p:spPr bwMode="auto">
            <a:xfrm>
              <a:off x="300" y="2539"/>
              <a:ext cx="0" cy="1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29" name="Text Box 337"/>
            <p:cNvSpPr txBox="1">
              <a:spLocks noChangeArrowheads="1"/>
            </p:cNvSpPr>
            <p:nvPr userDrawn="1"/>
          </p:nvSpPr>
          <p:spPr bwMode="auto">
            <a:xfrm>
              <a:off x="305" y="2209"/>
              <a:ext cx="148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tr-TR" sz="1000" b="1"/>
                <a:t>C</a:t>
              </a:r>
              <a:endParaRPr lang="tr-TR" sz="1000"/>
            </a:p>
          </p:txBody>
        </p:sp>
        <p:sp>
          <p:nvSpPr>
            <p:cNvPr id="8530" name="Text Box 338"/>
            <p:cNvSpPr txBox="1">
              <a:spLocks noChangeArrowheads="1"/>
            </p:cNvSpPr>
            <p:nvPr userDrawn="1"/>
          </p:nvSpPr>
          <p:spPr bwMode="auto">
            <a:xfrm>
              <a:off x="322" y="2624"/>
              <a:ext cx="148" cy="1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tr-TR" sz="1000" b="1"/>
                <a:t>E</a:t>
              </a:r>
              <a:endParaRPr lang="tr-TR" sz="1000"/>
            </a:p>
          </p:txBody>
        </p:sp>
        <p:sp>
          <p:nvSpPr>
            <p:cNvPr id="8531" name="Text Box 339"/>
            <p:cNvSpPr txBox="1">
              <a:spLocks noChangeArrowheads="1"/>
            </p:cNvSpPr>
            <p:nvPr userDrawn="1"/>
          </p:nvSpPr>
          <p:spPr bwMode="auto">
            <a:xfrm>
              <a:off x="41" y="2350"/>
              <a:ext cx="148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tr-TR" sz="1000" b="1"/>
                <a:t>B</a:t>
              </a:r>
              <a:endParaRPr lang="tr-TR" sz="1000"/>
            </a:p>
          </p:txBody>
        </p:sp>
      </p:grpSp>
      <p:grpSp>
        <p:nvGrpSpPr>
          <p:cNvPr id="4105" name="Group 347"/>
          <p:cNvGrpSpPr>
            <a:grpSpLocks/>
          </p:cNvGrpSpPr>
          <p:nvPr userDrawn="1"/>
        </p:nvGrpSpPr>
        <p:grpSpPr bwMode="auto">
          <a:xfrm>
            <a:off x="115888" y="773113"/>
            <a:ext cx="566737" cy="360362"/>
            <a:chOff x="1852" y="8647"/>
            <a:chExt cx="4500" cy="2520"/>
          </a:xfrm>
        </p:grpSpPr>
        <p:sp>
          <p:nvSpPr>
            <p:cNvPr id="8540" name="Line 348"/>
            <p:cNvSpPr>
              <a:spLocks noChangeShapeType="1"/>
            </p:cNvSpPr>
            <p:nvPr/>
          </p:nvSpPr>
          <p:spPr bwMode="auto">
            <a:xfrm>
              <a:off x="1877" y="8647"/>
              <a:ext cx="0" cy="25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41" name="Line 349"/>
            <p:cNvSpPr>
              <a:spLocks noChangeShapeType="1"/>
            </p:cNvSpPr>
            <p:nvPr/>
          </p:nvSpPr>
          <p:spPr bwMode="auto">
            <a:xfrm>
              <a:off x="1852" y="9879"/>
              <a:ext cx="45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42" name="Freeform 350"/>
            <p:cNvSpPr>
              <a:spLocks/>
            </p:cNvSpPr>
            <p:nvPr/>
          </p:nvSpPr>
          <p:spPr bwMode="auto">
            <a:xfrm>
              <a:off x="1902" y="8980"/>
              <a:ext cx="1071" cy="899"/>
            </a:xfrm>
            <a:custGeom>
              <a:avLst/>
              <a:gdLst/>
              <a:ahLst/>
              <a:cxnLst>
                <a:cxn ang="0">
                  <a:pos x="0" y="900"/>
                </a:cxn>
                <a:cxn ang="0">
                  <a:pos x="540" y="0"/>
                </a:cxn>
                <a:cxn ang="0">
                  <a:pos x="1080" y="900"/>
                </a:cxn>
              </a:cxnLst>
              <a:rect l="0" t="0" r="r" b="b"/>
              <a:pathLst>
                <a:path w="1080" h="900">
                  <a:moveTo>
                    <a:pt x="0" y="900"/>
                  </a:moveTo>
                  <a:cubicBezTo>
                    <a:pt x="180" y="450"/>
                    <a:pt x="360" y="0"/>
                    <a:pt x="540" y="0"/>
                  </a:cubicBezTo>
                  <a:cubicBezTo>
                    <a:pt x="720" y="0"/>
                    <a:pt x="990" y="750"/>
                    <a:pt x="1080" y="900"/>
                  </a:cubicBezTo>
                </a:path>
              </a:pathLst>
            </a:custGeom>
            <a:solidFill>
              <a:srgbClr val="99CC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43" name="Freeform 351"/>
            <p:cNvSpPr>
              <a:spLocks/>
            </p:cNvSpPr>
            <p:nvPr/>
          </p:nvSpPr>
          <p:spPr bwMode="auto">
            <a:xfrm flipV="1">
              <a:off x="2974" y="9879"/>
              <a:ext cx="1084" cy="899"/>
            </a:xfrm>
            <a:custGeom>
              <a:avLst/>
              <a:gdLst/>
              <a:ahLst/>
              <a:cxnLst>
                <a:cxn ang="0">
                  <a:pos x="0" y="900"/>
                </a:cxn>
                <a:cxn ang="0">
                  <a:pos x="540" y="0"/>
                </a:cxn>
                <a:cxn ang="0">
                  <a:pos x="1080" y="900"/>
                </a:cxn>
              </a:cxnLst>
              <a:rect l="0" t="0" r="r" b="b"/>
              <a:pathLst>
                <a:path w="1080" h="900">
                  <a:moveTo>
                    <a:pt x="0" y="900"/>
                  </a:moveTo>
                  <a:cubicBezTo>
                    <a:pt x="180" y="450"/>
                    <a:pt x="360" y="0"/>
                    <a:pt x="540" y="0"/>
                  </a:cubicBezTo>
                  <a:cubicBezTo>
                    <a:pt x="720" y="0"/>
                    <a:pt x="990" y="750"/>
                    <a:pt x="1080" y="900"/>
                  </a:cubicBezTo>
                </a:path>
              </a:pathLst>
            </a:custGeom>
            <a:solidFill>
              <a:srgbClr val="99CC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44" name="Freeform 352"/>
            <p:cNvSpPr>
              <a:spLocks/>
            </p:cNvSpPr>
            <p:nvPr/>
          </p:nvSpPr>
          <p:spPr bwMode="auto">
            <a:xfrm>
              <a:off x="4058" y="8980"/>
              <a:ext cx="1084" cy="899"/>
            </a:xfrm>
            <a:custGeom>
              <a:avLst/>
              <a:gdLst/>
              <a:ahLst/>
              <a:cxnLst>
                <a:cxn ang="0">
                  <a:pos x="0" y="900"/>
                </a:cxn>
                <a:cxn ang="0">
                  <a:pos x="540" y="0"/>
                </a:cxn>
                <a:cxn ang="0">
                  <a:pos x="1080" y="900"/>
                </a:cxn>
              </a:cxnLst>
              <a:rect l="0" t="0" r="r" b="b"/>
              <a:pathLst>
                <a:path w="1080" h="900">
                  <a:moveTo>
                    <a:pt x="0" y="900"/>
                  </a:moveTo>
                  <a:cubicBezTo>
                    <a:pt x="180" y="450"/>
                    <a:pt x="360" y="0"/>
                    <a:pt x="540" y="0"/>
                  </a:cubicBezTo>
                  <a:cubicBezTo>
                    <a:pt x="720" y="0"/>
                    <a:pt x="990" y="750"/>
                    <a:pt x="1080" y="900"/>
                  </a:cubicBezTo>
                </a:path>
              </a:pathLst>
            </a:custGeom>
            <a:solidFill>
              <a:srgbClr val="99CC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45" name="Freeform 353"/>
            <p:cNvSpPr>
              <a:spLocks/>
            </p:cNvSpPr>
            <p:nvPr/>
          </p:nvSpPr>
          <p:spPr bwMode="auto">
            <a:xfrm flipV="1">
              <a:off x="5142" y="9879"/>
              <a:ext cx="1071" cy="899"/>
            </a:xfrm>
            <a:custGeom>
              <a:avLst/>
              <a:gdLst/>
              <a:ahLst/>
              <a:cxnLst>
                <a:cxn ang="0">
                  <a:pos x="0" y="900"/>
                </a:cxn>
                <a:cxn ang="0">
                  <a:pos x="540" y="0"/>
                </a:cxn>
                <a:cxn ang="0">
                  <a:pos x="1080" y="900"/>
                </a:cxn>
              </a:cxnLst>
              <a:rect l="0" t="0" r="r" b="b"/>
              <a:pathLst>
                <a:path w="1080" h="900">
                  <a:moveTo>
                    <a:pt x="0" y="900"/>
                  </a:moveTo>
                  <a:cubicBezTo>
                    <a:pt x="180" y="450"/>
                    <a:pt x="360" y="0"/>
                    <a:pt x="540" y="0"/>
                  </a:cubicBezTo>
                  <a:cubicBezTo>
                    <a:pt x="720" y="0"/>
                    <a:pt x="990" y="750"/>
                    <a:pt x="1080" y="900"/>
                  </a:cubicBezTo>
                </a:path>
              </a:pathLst>
            </a:custGeom>
            <a:solidFill>
              <a:srgbClr val="99CC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4106" name="Group 354"/>
          <p:cNvGrpSpPr>
            <a:grpSpLocks/>
          </p:cNvGrpSpPr>
          <p:nvPr userDrawn="1"/>
        </p:nvGrpSpPr>
        <p:grpSpPr bwMode="auto">
          <a:xfrm>
            <a:off x="161925" y="5605463"/>
            <a:ext cx="611188" cy="298450"/>
            <a:chOff x="658" y="1536"/>
            <a:chExt cx="1377" cy="641"/>
          </a:xfrm>
        </p:grpSpPr>
        <p:sp>
          <p:nvSpPr>
            <p:cNvPr id="8547" name="AutoShape 355"/>
            <p:cNvSpPr>
              <a:spLocks noChangeArrowheads="1"/>
            </p:cNvSpPr>
            <p:nvPr/>
          </p:nvSpPr>
          <p:spPr bwMode="auto">
            <a:xfrm>
              <a:off x="976" y="1536"/>
              <a:ext cx="740" cy="641"/>
            </a:xfrm>
            <a:prstGeom prst="flowChartDelay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48" name="Line 356"/>
            <p:cNvSpPr>
              <a:spLocks noChangeShapeType="1"/>
            </p:cNvSpPr>
            <p:nvPr/>
          </p:nvSpPr>
          <p:spPr bwMode="auto">
            <a:xfrm>
              <a:off x="658" y="1679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49" name="Line 357"/>
            <p:cNvSpPr>
              <a:spLocks noChangeShapeType="1"/>
            </p:cNvSpPr>
            <p:nvPr/>
          </p:nvSpPr>
          <p:spPr bwMode="auto">
            <a:xfrm>
              <a:off x="658" y="2047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50" name="Line 358"/>
            <p:cNvSpPr>
              <a:spLocks noChangeShapeType="1"/>
            </p:cNvSpPr>
            <p:nvPr/>
          </p:nvSpPr>
          <p:spPr bwMode="auto">
            <a:xfrm>
              <a:off x="1717" y="1850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4107" name="Group 359"/>
          <p:cNvGrpSpPr>
            <a:grpSpLocks/>
          </p:cNvGrpSpPr>
          <p:nvPr userDrawn="1"/>
        </p:nvGrpSpPr>
        <p:grpSpPr bwMode="auto">
          <a:xfrm>
            <a:off x="115888" y="2282825"/>
            <a:ext cx="566737" cy="290513"/>
            <a:chOff x="1170" y="1880"/>
            <a:chExt cx="2940" cy="1060"/>
          </a:xfrm>
        </p:grpSpPr>
        <p:sp>
          <p:nvSpPr>
            <p:cNvPr id="8552" name="AutoShape 360"/>
            <p:cNvSpPr>
              <a:spLocks noChangeArrowheads="1"/>
            </p:cNvSpPr>
            <p:nvPr/>
          </p:nvSpPr>
          <p:spPr bwMode="auto">
            <a:xfrm rot="-5400000">
              <a:off x="2131" y="2048"/>
              <a:ext cx="1060" cy="725"/>
            </a:xfrm>
            <a:prstGeom prst="flowChartMerge">
              <a:avLst/>
            </a:prstGeom>
            <a:solidFill>
              <a:srgbClr val="99CC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53" name="Line 361"/>
            <p:cNvSpPr>
              <a:spLocks noChangeShapeType="1"/>
            </p:cNvSpPr>
            <p:nvPr/>
          </p:nvSpPr>
          <p:spPr bwMode="auto">
            <a:xfrm flipH="1">
              <a:off x="1170" y="2413"/>
              <a:ext cx="1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54" name="Line 362"/>
            <p:cNvSpPr>
              <a:spLocks noChangeShapeType="1"/>
            </p:cNvSpPr>
            <p:nvPr/>
          </p:nvSpPr>
          <p:spPr bwMode="auto">
            <a:xfrm>
              <a:off x="3015" y="1892"/>
              <a:ext cx="0" cy="103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555" name="Line 363"/>
            <p:cNvSpPr>
              <a:spLocks noChangeShapeType="1"/>
            </p:cNvSpPr>
            <p:nvPr/>
          </p:nvSpPr>
          <p:spPr bwMode="auto">
            <a:xfrm flipH="1">
              <a:off x="2998" y="2413"/>
              <a:ext cx="1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rgbClr val="3333FF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rgbClr val="3333FF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rgbClr val="3333FF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rgbClr val="3333FF"/>
        </a:buClr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rtual-oscilloscop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1788" y="773113"/>
            <a:ext cx="6256337" cy="227330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latin typeface="TR LCD" pitchFamily="34" charset="0"/>
              </a:rPr>
              <a:t>TEKNOLOJİ FAKÜLTESİ MEKATRONİK MÜHENDİSLİĞİ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86735" y="3383995"/>
            <a:ext cx="5040312" cy="1003300"/>
          </a:xfrm>
        </p:spPr>
        <p:txBody>
          <a:bodyPr/>
          <a:lstStyle/>
          <a:p>
            <a:pPr eaLnBrk="1" hangingPunct="1">
              <a:defRPr/>
            </a:pPr>
            <a:r>
              <a:rPr kumimoji="1" lang="tr-T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 Schubert" pitchFamily="2" charset="0"/>
              </a:rPr>
              <a:t>Elektrik Devreler Dersi</a:t>
            </a:r>
            <a:endParaRPr kumimoji="1" lang="tr-TR" dirty="0" smtClean="0">
              <a:latin typeface="TR Schuber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Osiloskop</a:t>
            </a:r>
            <a:r>
              <a:rPr lang="en-US" dirty="0" smtClean="0"/>
              <a:t> </a:t>
            </a:r>
            <a:r>
              <a:rPr lang="en-US" dirty="0" err="1" smtClean="0"/>
              <a:t>kullanım</a:t>
            </a:r>
            <a:r>
              <a:rPr lang="en-US" dirty="0" smtClean="0"/>
              <a:t> </a:t>
            </a:r>
            <a:r>
              <a:rPr lang="en-US" dirty="0" err="1" smtClean="0"/>
              <a:t>kılavuzu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550" y="1387475"/>
            <a:ext cx="7696200" cy="150146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Dikey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(Y)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ekseni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gerilimi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Yatay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ekseni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zamanı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Parlaklık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(Z)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ekseni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olarak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temsil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edilir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670" y="3158970"/>
            <a:ext cx="6390710" cy="256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Osiloskop</a:t>
            </a:r>
            <a:r>
              <a:rPr lang="en-US" dirty="0" smtClean="0"/>
              <a:t> </a:t>
            </a:r>
            <a:r>
              <a:rPr lang="en-US" dirty="0" err="1" smtClean="0"/>
              <a:t>kullanım</a:t>
            </a:r>
            <a:r>
              <a:rPr lang="en-US" dirty="0" smtClean="0"/>
              <a:t> </a:t>
            </a:r>
            <a:r>
              <a:rPr lang="en-US" dirty="0" err="1" smtClean="0"/>
              <a:t>kılavuzu</a:t>
            </a:r>
            <a:endParaRPr lang="tr-TR" dirty="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675" y="1898830"/>
            <a:ext cx="6705745" cy="3420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Osilaskop</a:t>
            </a:r>
          </a:p>
        </p:txBody>
      </p:sp>
      <p:sp>
        <p:nvSpPr>
          <p:cNvPr id="92168" name="Text Box 8"/>
          <p:cNvSpPr>
            <a:spLocks noGrp="1" noChangeArrowheads="1"/>
          </p:cNvSpPr>
          <p:nvPr>
            <p:ph sz="half" idx="1"/>
          </p:nvPr>
        </p:nvSpPr>
        <p:spPr>
          <a:xfrm>
            <a:off x="1106488" y="4673600"/>
            <a:ext cx="7561262" cy="2085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tr-TR" altLang="tr-TR" sz="2000" smtClean="0"/>
              <a:t>Sinyalleri grafiksel olarak gösteren elektronik cihazdır.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000" smtClean="0"/>
              <a:t>Sinyallerin gerilimini ve frekansını ekranından hesaplamak mümkündür.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000" smtClean="0"/>
              <a:t>Akım ölçmek için kullanılmaz.</a:t>
            </a:r>
          </a:p>
          <a:p>
            <a:pPr algn="l" eaLnBrk="1" hangingPunct="1">
              <a:spcBef>
                <a:spcPct val="50000"/>
              </a:spcBef>
              <a:buClrTx/>
              <a:buFontTx/>
              <a:buChar char="•"/>
            </a:pPr>
            <a:endParaRPr lang="tr-TR" altLang="tr-TR" sz="2000" smtClean="0"/>
          </a:p>
        </p:txBody>
      </p:sp>
      <p:pic>
        <p:nvPicPr>
          <p:cNvPr id="92169" name="Picture 9" descr="sc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25" y="1133475"/>
            <a:ext cx="7972425" cy="3421063"/>
          </a:xfrm>
        </p:spPr>
      </p:pic>
    </p:spTree>
    <p:extLst>
      <p:ext uri="{BB962C8B-B14F-4D97-AF65-F5344CB8AC3E}">
        <p14:creationId xmlns:p14="http://schemas.microsoft.com/office/powerpoint/2010/main" val="8144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Osilaskop ile Gerilim Ölçümü</a:t>
            </a:r>
          </a:p>
        </p:txBody>
      </p:sp>
      <p:pic>
        <p:nvPicPr>
          <p:cNvPr id="124935" name="Picture 7" descr="scope_v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077913"/>
            <a:ext cx="5310188" cy="4600575"/>
          </a:xfrm>
        </p:spPr>
      </p:pic>
      <p:sp>
        <p:nvSpPr>
          <p:cNvPr id="124936" name="Line 8"/>
          <p:cNvSpPr>
            <a:spLocks noChangeShapeType="1"/>
          </p:cNvSpPr>
          <p:nvPr/>
        </p:nvSpPr>
        <p:spPr bwMode="auto">
          <a:xfrm flipV="1">
            <a:off x="3267075" y="2347913"/>
            <a:ext cx="0" cy="1106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106488" y="5815013"/>
            <a:ext cx="477043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FF0000"/>
                </a:solidFill>
              </a:rPr>
              <a:t>Gerilim</a:t>
            </a:r>
            <a:r>
              <a:rPr lang="tr-TR" altLang="tr-TR" b="1"/>
              <a:t>=Dikey Kare Sayısı x Volt/Div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FF0000"/>
                </a:solidFill>
              </a:rPr>
              <a:t>Gerilim</a:t>
            </a:r>
            <a:r>
              <a:rPr lang="tr-TR" altLang="tr-TR" b="1"/>
              <a:t>=2.4 x 1V= 2.4 V</a:t>
            </a:r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3267075" y="2374900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7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 animBg="1"/>
      <p:bldP spid="124937" grpId="0"/>
      <p:bldP spid="1249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Osilaskop ile Frekans Ölçümü</a:t>
            </a:r>
          </a:p>
        </p:txBody>
      </p:sp>
      <p:pic>
        <p:nvPicPr>
          <p:cNvPr id="96261" name="Picture 5" descr="scope_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42988"/>
            <a:ext cx="531018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016000" y="5859463"/>
            <a:ext cx="5265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FF0000"/>
                </a:solidFill>
              </a:rPr>
              <a:t>Peryot</a:t>
            </a:r>
            <a:r>
              <a:rPr lang="tr-TR" altLang="tr-TR" b="1"/>
              <a:t>=Yatay Kare Sayısı x Time/Div    </a:t>
            </a:r>
            <a:r>
              <a:rPr lang="tr-TR" altLang="tr-TR" b="1">
                <a:solidFill>
                  <a:srgbClr val="FF0000"/>
                </a:solidFill>
              </a:rPr>
              <a:t>Peryot</a:t>
            </a:r>
            <a:r>
              <a:rPr lang="tr-TR" altLang="tr-TR" b="1"/>
              <a:t>=4 x 1ms= 4 mSn</a:t>
            </a: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2816225" y="3409950"/>
            <a:ext cx="1800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5516563" y="5678488"/>
            <a:ext cx="265588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FF0000"/>
                </a:solidFill>
              </a:rPr>
              <a:t>Frekans</a:t>
            </a:r>
            <a:r>
              <a:rPr lang="tr-TR" altLang="tr-TR" b="1"/>
              <a:t>=1 / Peryot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FF0000"/>
                </a:solidFill>
              </a:rPr>
              <a:t>Frekans</a:t>
            </a:r>
            <a:r>
              <a:rPr lang="tr-TR" altLang="tr-TR" b="1"/>
              <a:t>=1 / 4 msn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b="1">
                <a:solidFill>
                  <a:srgbClr val="FF0000"/>
                </a:solidFill>
              </a:rPr>
              <a:t>Frekans=</a:t>
            </a:r>
            <a:r>
              <a:rPr lang="tr-TR" altLang="tr-TR" b="1"/>
              <a:t>250 Hz</a:t>
            </a:r>
          </a:p>
        </p:txBody>
      </p:sp>
    </p:spTree>
    <p:extLst>
      <p:ext uri="{BB962C8B-B14F-4D97-AF65-F5344CB8AC3E}">
        <p14:creationId xmlns:p14="http://schemas.microsoft.com/office/powerpoint/2010/main" val="9384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animBg="1"/>
      <p:bldP spid="96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Time/Div Anahtarı</a:t>
            </a:r>
          </a:p>
        </p:txBody>
      </p:sp>
      <p:sp>
        <p:nvSpPr>
          <p:cNvPr id="2052" name="Text Box 7"/>
          <p:cNvSpPr>
            <a:spLocks noGrp="1" noChangeArrowheads="1"/>
          </p:cNvSpPr>
          <p:nvPr>
            <p:ph idx="1"/>
          </p:nvPr>
        </p:nvSpPr>
        <p:spPr>
          <a:xfrm>
            <a:off x="1447800" y="5273675"/>
            <a:ext cx="7696200" cy="1006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l" eaLnBrk="1" hangingPunct="1">
              <a:spcBef>
                <a:spcPct val="50000"/>
              </a:spcBef>
              <a:buClrTx/>
              <a:buFontTx/>
              <a:buNone/>
            </a:pPr>
            <a:r>
              <a:rPr lang="tr-TR" altLang="tr-TR" smtClean="0"/>
              <a:t>Sinyalin dikey eksendeki görülebilirliğini ayarlar</a:t>
            </a:r>
          </a:p>
          <a:p>
            <a:pPr marL="0" indent="0" algn="l" eaLnBrk="1" hangingPunct="1">
              <a:spcBef>
                <a:spcPct val="50000"/>
              </a:spcBef>
              <a:buClrTx/>
              <a:buFontTx/>
              <a:buChar char="•"/>
            </a:pPr>
            <a:endParaRPr lang="tr-TR" altLang="tr-TR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2" r:id="rId2" imgW="5130619" imgH="3825535"/>
        </mc:Choice>
        <mc:Fallback>
          <p:control name="ShockwaveFlash2" r:id="rId2" imgW="5130619" imgH="3825535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66963" y="1223963"/>
                  <a:ext cx="5130800" cy="3825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413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mtClean="0"/>
              <a:t>Volt/Div Anahtarı</a:t>
            </a:r>
          </a:p>
        </p:txBody>
      </p:sp>
      <p:sp>
        <p:nvSpPr>
          <p:cNvPr id="3076" name="Text Box 3"/>
          <p:cNvSpPr>
            <a:spLocks noGrp="1" noChangeArrowheads="1"/>
          </p:cNvSpPr>
          <p:nvPr>
            <p:ph idx="1"/>
          </p:nvPr>
        </p:nvSpPr>
        <p:spPr>
          <a:xfrm>
            <a:off x="1447800" y="5273675"/>
            <a:ext cx="7696200" cy="1006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l" eaLnBrk="1" hangingPunct="1">
              <a:spcBef>
                <a:spcPct val="50000"/>
              </a:spcBef>
              <a:buClrTx/>
              <a:buFontTx/>
              <a:buNone/>
            </a:pPr>
            <a:r>
              <a:rPr lang="tr-TR" altLang="tr-TR" smtClean="0"/>
              <a:t>Sinyalin yatay eksendeki görülebilirliğini ayarlar</a:t>
            </a:r>
          </a:p>
          <a:p>
            <a:pPr marL="0" indent="0" algn="l" eaLnBrk="1" hangingPunct="1">
              <a:spcBef>
                <a:spcPct val="50000"/>
              </a:spcBef>
              <a:buClrTx/>
              <a:buFontTx/>
              <a:buChar char="•"/>
            </a:pPr>
            <a:endParaRPr lang="tr-TR" altLang="tr-TR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5130619" imgH="3825535"/>
        </mc:Choice>
        <mc:Fallback>
          <p:control name="ShockwaveFlash1" r:id="rId2" imgW="5130619" imgH="382553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46350" y="1089025"/>
                  <a:ext cx="5130800" cy="3825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972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550" y="1387475"/>
            <a:ext cx="7696200" cy="343668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terminali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Osiloskopla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doğru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ölçme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yapabilmek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için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kullanılan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kalibrasyon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terminalidir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terminalle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aynı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zamanda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ölçme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problarının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ayarı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yapılır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59070"/>
            <a:ext cx="2745305" cy="153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Parlaklık</a:t>
            </a:r>
            <a:r>
              <a:rPr lang="en-US" b="1" dirty="0" smtClean="0"/>
              <a:t> </a:t>
            </a:r>
            <a:r>
              <a:rPr lang="en-US" b="1" dirty="0" err="1" smtClean="0"/>
              <a:t>kontrolu</a:t>
            </a:r>
            <a:r>
              <a:rPr lang="en-US" b="1" dirty="0" smtClean="0"/>
              <a:t> </a:t>
            </a:r>
            <a:r>
              <a:rPr lang="en-US" dirty="0" smtClean="0"/>
              <a:t>(INTENSİTY/PULL SCALE ILLIUM CONTROL):</a:t>
            </a:r>
            <a:endParaRPr lang="tr-TR" dirty="0" smtClean="0"/>
          </a:p>
          <a:p>
            <a:r>
              <a:rPr lang="en-US" dirty="0" err="1" smtClean="0"/>
              <a:t>Osiloskop</a:t>
            </a:r>
            <a:r>
              <a:rPr lang="en-US" dirty="0" smtClean="0"/>
              <a:t> </a:t>
            </a:r>
            <a:r>
              <a:rPr lang="en-US" dirty="0" err="1" smtClean="0"/>
              <a:t>ekranının</a:t>
            </a:r>
            <a:r>
              <a:rPr lang="en-US" dirty="0" smtClean="0"/>
              <a:t> </a:t>
            </a:r>
            <a:r>
              <a:rPr lang="en-US" dirty="0" err="1" smtClean="0"/>
              <a:t>parlaklığını</a:t>
            </a:r>
            <a:r>
              <a:rPr lang="en-US" dirty="0" smtClean="0"/>
              <a:t> </a:t>
            </a:r>
            <a:r>
              <a:rPr lang="en-US" dirty="0" err="1" smtClean="0"/>
              <a:t>ayarlamada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İki</a:t>
            </a:r>
            <a:r>
              <a:rPr lang="en-US" dirty="0" smtClean="0"/>
              <a:t> </a:t>
            </a:r>
            <a:r>
              <a:rPr lang="en-US" dirty="0" err="1" smtClean="0"/>
              <a:t>fonksiyona</a:t>
            </a:r>
            <a:r>
              <a:rPr lang="en-US" dirty="0" smtClean="0"/>
              <a:t> </a:t>
            </a:r>
            <a:r>
              <a:rPr lang="en-US" dirty="0" err="1" smtClean="0"/>
              <a:t>sahiptir</a:t>
            </a:r>
            <a:r>
              <a:rPr lang="en-US" dirty="0" smtClean="0"/>
              <a:t>. </a:t>
            </a:r>
            <a:r>
              <a:rPr lang="en-US" dirty="0" err="1" smtClean="0"/>
              <a:t>Düğme</a:t>
            </a:r>
            <a:r>
              <a:rPr lang="en-US" dirty="0" smtClean="0"/>
              <a:t> </a:t>
            </a:r>
            <a:r>
              <a:rPr lang="en-US" dirty="0" err="1" smtClean="0"/>
              <a:t>kendinize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çekildiğinde</a:t>
            </a:r>
            <a:r>
              <a:rPr lang="en-US" dirty="0" smtClean="0"/>
              <a:t> </a:t>
            </a:r>
            <a:r>
              <a:rPr lang="en-US" dirty="0" err="1" smtClean="0"/>
              <a:t>ekran</a:t>
            </a:r>
            <a:r>
              <a:rPr lang="en-US" dirty="0" smtClean="0"/>
              <a:t> </a:t>
            </a:r>
            <a:r>
              <a:rPr lang="en-US" dirty="0" err="1" smtClean="0"/>
              <a:t>harici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ışık</a:t>
            </a:r>
            <a:r>
              <a:rPr lang="en-US" dirty="0" smtClean="0"/>
              <a:t> </a:t>
            </a:r>
            <a:r>
              <a:rPr lang="en-US" dirty="0" err="1" smtClean="0"/>
              <a:t>kaynağı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aydınlatılır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855" y="4059070"/>
            <a:ext cx="32670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ODAKLAMA KONTROLÜ </a:t>
            </a:r>
            <a:r>
              <a:rPr lang="en-US" dirty="0" smtClean="0"/>
              <a:t>(FOCUS KONTROL):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düğme</a:t>
            </a:r>
            <a:r>
              <a:rPr lang="en-US" dirty="0" smtClean="0"/>
              <a:t>, </a:t>
            </a:r>
            <a:r>
              <a:rPr lang="en-US" dirty="0" err="1" smtClean="0"/>
              <a:t>ekrandaki</a:t>
            </a:r>
            <a:r>
              <a:rPr lang="en-US" dirty="0" smtClean="0"/>
              <a:t> </a:t>
            </a:r>
            <a:r>
              <a:rPr lang="en-US" dirty="0" err="1" smtClean="0"/>
              <a:t>görüntünün</a:t>
            </a:r>
            <a:r>
              <a:rPr lang="en-US" dirty="0" smtClean="0"/>
              <a:t> </a:t>
            </a:r>
            <a:r>
              <a:rPr lang="en-US" dirty="0" err="1" smtClean="0"/>
              <a:t>odaklamasını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6825" y="3068959"/>
            <a:ext cx="4005445" cy="265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25538"/>
            <a:ext cx="7696200" cy="5138737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None/>
              <a:defRPr/>
            </a:pPr>
            <a:endParaRPr lang="tr-TR" sz="6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09600" indent="-609600" algn="ctr" eaLnBrk="1" hangingPunct="1">
              <a:lnSpc>
                <a:spcPct val="90000"/>
              </a:lnSpc>
              <a:buNone/>
              <a:defRPr/>
            </a:pPr>
            <a:endParaRPr lang="tr-TR" sz="6000" dirty="0" smtClean="0"/>
          </a:p>
          <a:p>
            <a:pPr marL="609600" indent="-609600" algn="ctr" eaLnBrk="1" hangingPunct="1">
              <a:lnSpc>
                <a:spcPct val="90000"/>
              </a:lnSpc>
              <a:buNone/>
              <a:defRPr/>
            </a:pPr>
            <a:r>
              <a:rPr lang="tr-TR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OSİLOSKOP</a:t>
            </a:r>
            <a:endParaRPr lang="tr-TR" sz="6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ASTİGMANT KONTROL </a:t>
            </a:r>
            <a:r>
              <a:rPr lang="en-US" dirty="0" smtClean="0"/>
              <a:t>(ASTIG CONTROL)</a:t>
            </a:r>
            <a:endParaRPr lang="tr-TR" dirty="0" smtClean="0"/>
          </a:p>
          <a:p>
            <a:r>
              <a:rPr lang="en-US" dirty="0" err="1" smtClean="0"/>
              <a:t>Ekranda</a:t>
            </a:r>
            <a:r>
              <a:rPr lang="en-US" dirty="0" smtClean="0"/>
              <a:t> </a:t>
            </a:r>
            <a:r>
              <a:rPr lang="en-US" dirty="0" err="1" smtClean="0"/>
              <a:t>mümkün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en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görüntünün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 smtClean="0"/>
              <a:t>edilmesi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odaklama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ayarında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tornavida</a:t>
            </a:r>
            <a:r>
              <a:rPr lang="en-US" dirty="0" smtClean="0"/>
              <a:t> </a:t>
            </a:r>
            <a:r>
              <a:rPr lang="en-US" dirty="0" err="1" smtClean="0"/>
              <a:t>kullanılarak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 Bu </a:t>
            </a:r>
            <a:r>
              <a:rPr lang="en-US" dirty="0" err="1" smtClean="0"/>
              <a:t>ayarlama</a:t>
            </a:r>
            <a:r>
              <a:rPr lang="en-US" dirty="0" smtClean="0"/>
              <a:t> </a:t>
            </a:r>
            <a:r>
              <a:rPr lang="en-US" dirty="0" err="1" smtClean="0"/>
              <a:t>işlemi</a:t>
            </a:r>
            <a:r>
              <a:rPr lang="en-US" dirty="0" smtClean="0"/>
              <a:t> </a:t>
            </a: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 smtClean="0"/>
              <a:t>osilaskobun</a:t>
            </a:r>
            <a:r>
              <a:rPr lang="en-US" dirty="0" smtClean="0"/>
              <a:t> ilk </a:t>
            </a:r>
            <a:r>
              <a:rPr lang="en-US" dirty="0" err="1" smtClean="0"/>
              <a:t>kullanımında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 Her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yapılmaz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YATAY EĞİM AYARI </a:t>
            </a:r>
            <a:r>
              <a:rPr lang="en-US" dirty="0" smtClean="0"/>
              <a:t>(TRACE ROTA CONTROL)</a:t>
            </a:r>
            <a:endParaRPr lang="tr-TR" dirty="0" smtClean="0"/>
          </a:p>
          <a:p>
            <a:r>
              <a:rPr lang="en-US" dirty="0" err="1" smtClean="0"/>
              <a:t>Yatay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, </a:t>
            </a:r>
            <a:r>
              <a:rPr lang="en-US" dirty="0" err="1" smtClean="0"/>
              <a:t>eğiminin</a:t>
            </a:r>
            <a:r>
              <a:rPr lang="en-US" dirty="0" smtClean="0"/>
              <a:t> </a:t>
            </a:r>
            <a:r>
              <a:rPr lang="en-US" dirty="0" err="1" smtClean="0"/>
              <a:t>ayarlanmasında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 </a:t>
            </a:r>
            <a:r>
              <a:rPr lang="en-US" dirty="0" err="1" smtClean="0"/>
              <a:t>İzin</a:t>
            </a:r>
            <a:r>
              <a:rPr lang="en-US" dirty="0" smtClean="0"/>
              <a:t> </a:t>
            </a:r>
            <a:r>
              <a:rPr lang="en-US" dirty="0" err="1" smtClean="0"/>
              <a:t>eğimi</a:t>
            </a:r>
            <a:r>
              <a:rPr lang="en-US" dirty="0" smtClean="0"/>
              <a:t> </a:t>
            </a:r>
            <a:r>
              <a:rPr lang="en-US" dirty="0" err="1" smtClean="0"/>
              <a:t>çeşitli</a:t>
            </a:r>
            <a:r>
              <a:rPr lang="en-US" dirty="0" smtClean="0"/>
              <a:t> </a:t>
            </a:r>
            <a:r>
              <a:rPr lang="en-US" dirty="0" err="1" smtClean="0"/>
              <a:t>etkenlerden</a:t>
            </a:r>
            <a:r>
              <a:rPr lang="en-US" dirty="0" smtClean="0"/>
              <a:t> (</a:t>
            </a:r>
            <a:r>
              <a:rPr lang="en-US" dirty="0" err="1" smtClean="0"/>
              <a:t>yerin</a:t>
            </a:r>
            <a:r>
              <a:rPr lang="en-US" dirty="0" smtClean="0"/>
              <a:t> </a:t>
            </a:r>
            <a:r>
              <a:rPr lang="en-US" dirty="0" err="1" smtClean="0"/>
              <a:t>manyetik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) </a:t>
            </a:r>
            <a:r>
              <a:rPr lang="en-US" dirty="0" err="1" smtClean="0"/>
              <a:t>dolayı</a:t>
            </a:r>
            <a:r>
              <a:rPr lang="en-US" dirty="0" smtClean="0"/>
              <a:t> </a:t>
            </a:r>
            <a:r>
              <a:rPr lang="en-US" dirty="0" err="1" smtClean="0"/>
              <a:t>değişebilir</a:t>
            </a:r>
            <a:r>
              <a:rPr lang="en-US" dirty="0" smtClean="0"/>
              <a:t>. Bu </a:t>
            </a:r>
            <a:r>
              <a:rPr lang="en-US" dirty="0" err="1" smtClean="0"/>
              <a:t>yüzden</a:t>
            </a:r>
            <a:r>
              <a:rPr lang="en-US" dirty="0" smtClean="0"/>
              <a:t> </a:t>
            </a:r>
            <a:r>
              <a:rPr lang="en-US" dirty="0" err="1" smtClean="0"/>
              <a:t>ekranın</a:t>
            </a:r>
            <a:r>
              <a:rPr lang="en-US" dirty="0" smtClean="0"/>
              <a:t> </a:t>
            </a:r>
            <a:r>
              <a:rPr lang="en-US" dirty="0" err="1" smtClean="0"/>
              <a:t>yatay</a:t>
            </a:r>
            <a:r>
              <a:rPr lang="en-US" dirty="0" smtClean="0"/>
              <a:t> </a:t>
            </a:r>
            <a:r>
              <a:rPr lang="en-US" dirty="0" err="1" smtClean="0"/>
              <a:t>ekseni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tam </a:t>
            </a:r>
            <a:r>
              <a:rPr lang="en-US" dirty="0" err="1" smtClean="0"/>
              <a:t>paralel</a:t>
            </a:r>
            <a:r>
              <a:rPr lang="en-US" dirty="0" smtClean="0"/>
              <a:t> </a:t>
            </a:r>
            <a:r>
              <a:rPr lang="en-US" dirty="0" err="1" smtClean="0"/>
              <a:t>olmasının</a:t>
            </a:r>
            <a:r>
              <a:rPr lang="en-US" dirty="0" smtClean="0"/>
              <a:t> </a:t>
            </a:r>
            <a:r>
              <a:rPr lang="en-US" dirty="0" err="1" smtClean="0"/>
              <a:t>sağlanması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tornavida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ayarlanır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6824" y="3924055"/>
            <a:ext cx="364540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GND TERMİNALİ </a:t>
            </a:r>
            <a:r>
              <a:rPr lang="en-US" dirty="0" smtClean="0"/>
              <a:t>(GND TERMINAL)</a:t>
            </a:r>
            <a:endParaRPr lang="tr-TR" dirty="0" smtClean="0"/>
          </a:p>
          <a:p>
            <a:r>
              <a:rPr lang="en-US" dirty="0" err="1" smtClean="0"/>
              <a:t>Osiloskop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takım</a:t>
            </a:r>
            <a:r>
              <a:rPr lang="en-US" dirty="0" smtClean="0"/>
              <a:t> </a:t>
            </a:r>
            <a:r>
              <a:rPr lang="en-US" dirty="0" err="1" smtClean="0"/>
              <a:t>cihazlarla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kullanıldığında</a:t>
            </a:r>
            <a:r>
              <a:rPr lang="en-US" dirty="0" smtClean="0"/>
              <a:t> </a:t>
            </a:r>
            <a:r>
              <a:rPr lang="en-US" dirty="0" err="1" smtClean="0"/>
              <a:t>ortak</a:t>
            </a:r>
            <a:r>
              <a:rPr lang="en-US" dirty="0" smtClean="0"/>
              <a:t> </a:t>
            </a:r>
            <a:r>
              <a:rPr lang="en-US" dirty="0" err="1" smtClean="0"/>
              <a:t>topraklanmanın</a:t>
            </a:r>
            <a:r>
              <a:rPr lang="en-US" dirty="0" smtClean="0"/>
              <a:t> </a:t>
            </a:r>
            <a:r>
              <a:rPr lang="en-US" dirty="0" err="1" smtClean="0"/>
              <a:t>ayarlanması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giriş</a:t>
            </a:r>
            <a:r>
              <a:rPr lang="en-US" dirty="0" smtClean="0"/>
              <a:t> </a:t>
            </a:r>
            <a:r>
              <a:rPr lang="en-US" dirty="0" err="1" smtClean="0"/>
              <a:t>terminaldir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44035"/>
            <a:ext cx="3600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Y POZİSYON KONTROL </a:t>
            </a:r>
            <a:r>
              <a:rPr lang="en-US" dirty="0" smtClean="0"/>
              <a:t>(Y POSITION CONTROL)</a:t>
            </a:r>
            <a:endParaRPr lang="tr-TR" dirty="0" smtClean="0"/>
          </a:p>
          <a:p>
            <a:r>
              <a:rPr lang="en-US" dirty="0" smtClean="0"/>
              <a:t>Her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ayarı</a:t>
            </a:r>
            <a:r>
              <a:rPr lang="en-US" dirty="0" smtClean="0"/>
              <a:t> </a:t>
            </a:r>
            <a:r>
              <a:rPr lang="en-US" dirty="0" err="1" smtClean="0"/>
              <a:t>mevcuttur</a:t>
            </a:r>
            <a:r>
              <a:rPr lang="en-US" dirty="0" smtClean="0"/>
              <a:t>. </a:t>
            </a:r>
            <a:r>
              <a:rPr lang="en-US" dirty="0" err="1" smtClean="0"/>
              <a:t>Ekranda</a:t>
            </a:r>
            <a:r>
              <a:rPr lang="en-US" dirty="0" smtClean="0"/>
              <a:t> KANAL-1 (CH1)'de </a:t>
            </a:r>
            <a:r>
              <a:rPr lang="en-US" dirty="0" err="1" smtClean="0"/>
              <a:t>görülen</a:t>
            </a:r>
            <a:r>
              <a:rPr lang="en-US" dirty="0" smtClean="0"/>
              <a:t> </a:t>
            </a:r>
            <a:r>
              <a:rPr lang="en-US" dirty="0" err="1" smtClean="0"/>
              <a:t>dalga</a:t>
            </a:r>
            <a:r>
              <a:rPr lang="en-US" dirty="0" smtClean="0"/>
              <a:t> </a:t>
            </a:r>
            <a:r>
              <a:rPr lang="en-US" dirty="0" err="1" smtClean="0"/>
              <a:t>şeklinin</a:t>
            </a:r>
            <a:r>
              <a:rPr lang="en-US" dirty="0" smtClean="0"/>
              <a:t> </a:t>
            </a:r>
            <a:r>
              <a:rPr lang="en-US" dirty="0" err="1" smtClean="0"/>
              <a:t>dikey</a:t>
            </a:r>
            <a:r>
              <a:rPr lang="en-US" dirty="0" smtClean="0"/>
              <a:t> </a:t>
            </a:r>
            <a:r>
              <a:rPr lang="en-US" dirty="0" err="1" smtClean="0"/>
              <a:t>konumunun</a:t>
            </a:r>
            <a:r>
              <a:rPr lang="en-US" dirty="0" smtClean="0"/>
              <a:t> </a:t>
            </a:r>
            <a:r>
              <a:rPr lang="en-US" dirty="0" err="1" smtClean="0"/>
              <a:t>ayarı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X-Y </a:t>
            </a:r>
            <a:r>
              <a:rPr lang="en-US" dirty="0" err="1" smtClean="0"/>
              <a:t>modunda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, Y </a:t>
            </a:r>
            <a:r>
              <a:rPr lang="en-US" dirty="0" err="1" smtClean="0"/>
              <a:t>ekseni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eksen</a:t>
            </a:r>
            <a:r>
              <a:rPr lang="en-US" dirty="0" smtClean="0"/>
              <a:t> </a:t>
            </a:r>
            <a:r>
              <a:rPr lang="en-US" dirty="0" err="1" smtClean="0"/>
              <a:t>pozisyonunun</a:t>
            </a:r>
            <a:r>
              <a:rPr lang="en-US" dirty="0" smtClean="0"/>
              <a:t> </a:t>
            </a:r>
            <a:r>
              <a:rPr lang="en-US" dirty="0" err="1" smtClean="0"/>
              <a:t>ayarlanmasında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864" y="3834045"/>
            <a:ext cx="364540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VOLT/KARE AYARI (VOLTS/DIV)</a:t>
            </a:r>
            <a:endParaRPr lang="tr-TR" dirty="0" smtClean="0"/>
          </a:p>
          <a:p>
            <a:r>
              <a:rPr lang="en-US" sz="1800" dirty="0" smtClean="0"/>
              <a:t>KANAL-1'deki </a:t>
            </a:r>
            <a:r>
              <a:rPr lang="en-US" sz="1800" dirty="0" err="1" smtClean="0"/>
              <a:t>dikey</a:t>
            </a:r>
            <a:r>
              <a:rPr lang="en-US" sz="1800" dirty="0" smtClean="0"/>
              <a:t> </a:t>
            </a:r>
            <a:r>
              <a:rPr lang="en-US" sz="1800" dirty="0" err="1" smtClean="0"/>
              <a:t>eksen</a:t>
            </a:r>
            <a:r>
              <a:rPr lang="en-US" sz="1800" dirty="0" smtClean="0"/>
              <a:t> </a:t>
            </a:r>
            <a:r>
              <a:rPr lang="en-US" sz="1800" dirty="0" err="1" smtClean="0"/>
              <a:t>zayıflatıcısı</a:t>
            </a:r>
            <a:r>
              <a:rPr lang="en-US" sz="1800" dirty="0" smtClean="0"/>
              <a:t> </a:t>
            </a:r>
            <a:r>
              <a:rPr lang="en-US" sz="1800" dirty="0" err="1" smtClean="0"/>
              <a:t>ile</a:t>
            </a:r>
            <a:r>
              <a:rPr lang="en-US" sz="1800" dirty="0" smtClean="0"/>
              <a:t> </a:t>
            </a:r>
            <a:r>
              <a:rPr lang="en-US" sz="1800" dirty="0" err="1" smtClean="0"/>
              <a:t>dikey</a:t>
            </a:r>
            <a:r>
              <a:rPr lang="en-US" sz="1800" dirty="0" smtClean="0"/>
              <a:t> </a:t>
            </a:r>
            <a:r>
              <a:rPr lang="en-US" sz="1800" dirty="0" err="1" smtClean="0"/>
              <a:t>eksenin</a:t>
            </a:r>
            <a:r>
              <a:rPr lang="en-US" sz="1800" dirty="0" smtClean="0"/>
              <a:t> </a:t>
            </a:r>
            <a:r>
              <a:rPr lang="en-US" sz="1800" dirty="0" err="1" smtClean="0"/>
              <a:t>duyarlılığının</a:t>
            </a:r>
            <a:r>
              <a:rPr lang="en-US" sz="1800" dirty="0" smtClean="0"/>
              <a:t> </a:t>
            </a:r>
            <a:r>
              <a:rPr lang="en-US" sz="1800" dirty="0" err="1" smtClean="0"/>
              <a:t>ayarlanmasında</a:t>
            </a:r>
            <a:r>
              <a:rPr lang="en-US" sz="1800" dirty="0" smtClean="0"/>
              <a:t> </a:t>
            </a:r>
            <a:r>
              <a:rPr lang="en-US" sz="1800" dirty="0" err="1" smtClean="0"/>
              <a:t>kullanılır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r>
              <a:rPr lang="en-US" sz="1800" dirty="0" smtClean="0"/>
              <a:t>1, 2 </a:t>
            </a:r>
            <a:r>
              <a:rPr lang="en-US" sz="1800" dirty="0" err="1" smtClean="0"/>
              <a:t>ve</a:t>
            </a:r>
            <a:r>
              <a:rPr lang="en-US" sz="1800" dirty="0" smtClean="0"/>
              <a:t> 5'lik </a:t>
            </a:r>
            <a:r>
              <a:rPr lang="en-US" sz="1800" dirty="0" err="1" smtClean="0"/>
              <a:t>adımlarla</a:t>
            </a:r>
            <a:r>
              <a:rPr lang="en-US" sz="1800" dirty="0" smtClean="0"/>
              <a:t> </a:t>
            </a:r>
            <a:r>
              <a:rPr lang="en-US" sz="1800" dirty="0" err="1" smtClean="0"/>
              <a:t>ayarlanabilir</a:t>
            </a:r>
            <a:r>
              <a:rPr lang="en-US" sz="1800" dirty="0" smtClean="0"/>
              <a:t>. </a:t>
            </a:r>
            <a:r>
              <a:rPr lang="en-US" sz="1800" dirty="0" err="1" smtClean="0"/>
              <a:t>Komütatör</a:t>
            </a:r>
            <a:r>
              <a:rPr lang="en-US" sz="1800" dirty="0" smtClean="0"/>
              <a:t> </a:t>
            </a:r>
            <a:r>
              <a:rPr lang="en-US" sz="1800" dirty="0" err="1" smtClean="0"/>
              <a:t>üzerindeki</a:t>
            </a:r>
            <a:r>
              <a:rPr lang="en-US" sz="1800" dirty="0" smtClean="0"/>
              <a:t> </a:t>
            </a:r>
            <a:r>
              <a:rPr lang="en-US" sz="1800" dirty="0" err="1" smtClean="0"/>
              <a:t>küçük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potansiyometre</a:t>
            </a:r>
            <a:r>
              <a:rPr lang="en-US" sz="1800" dirty="0" smtClean="0"/>
              <a:t>  </a:t>
            </a:r>
            <a:r>
              <a:rPr lang="en-US" sz="1800" dirty="0" err="1" smtClean="0"/>
              <a:t>ile</a:t>
            </a:r>
            <a:r>
              <a:rPr lang="en-US" sz="1800" dirty="0" smtClean="0"/>
              <a:t> </a:t>
            </a:r>
            <a:r>
              <a:rPr lang="en-US" sz="1800" dirty="0" err="1" smtClean="0"/>
              <a:t>yatay</a:t>
            </a:r>
            <a:r>
              <a:rPr lang="en-US" sz="1800" dirty="0" smtClean="0"/>
              <a:t> </a:t>
            </a:r>
            <a:r>
              <a:rPr lang="en-US" sz="1800" dirty="0" err="1" smtClean="0"/>
              <a:t>duyarlılığın</a:t>
            </a:r>
            <a:r>
              <a:rPr lang="en-US" sz="1800" dirty="0" smtClean="0"/>
              <a:t> </a:t>
            </a:r>
            <a:r>
              <a:rPr lang="en-US" sz="1800" dirty="0" err="1" smtClean="0"/>
              <a:t>kalibrasyonu</a:t>
            </a:r>
            <a:r>
              <a:rPr lang="en-US" sz="1800" dirty="0" smtClean="0"/>
              <a:t> </a:t>
            </a:r>
            <a:r>
              <a:rPr lang="en-US" sz="1800" dirty="0" err="1" smtClean="0"/>
              <a:t>yapılır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r>
              <a:rPr lang="en-US" sz="1800" dirty="0" err="1" smtClean="0"/>
              <a:t>Pot'un</a:t>
            </a:r>
            <a:r>
              <a:rPr lang="en-US" sz="1800" dirty="0" smtClean="0"/>
              <a:t> </a:t>
            </a:r>
            <a:r>
              <a:rPr lang="en-US" sz="1800" dirty="0" err="1" smtClean="0"/>
              <a:t>konumu</a:t>
            </a:r>
            <a:r>
              <a:rPr lang="en-US" sz="1800" dirty="0" smtClean="0"/>
              <a:t> </a:t>
            </a:r>
            <a:r>
              <a:rPr lang="en-US" sz="1800" dirty="0" err="1" smtClean="0"/>
              <a:t>doğru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ölçme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 en </a:t>
            </a:r>
            <a:r>
              <a:rPr lang="en-US" sz="1800" dirty="0" err="1" smtClean="0"/>
              <a:t>solda</a:t>
            </a:r>
            <a:r>
              <a:rPr lang="en-US" sz="1800" dirty="0" smtClean="0"/>
              <a:t> (</a:t>
            </a:r>
            <a:r>
              <a:rPr lang="en-US" sz="1800" dirty="0" err="1" smtClean="0"/>
              <a:t>kapalı</a:t>
            </a:r>
            <a:r>
              <a:rPr lang="en-US" sz="1800" dirty="0" smtClean="0"/>
              <a:t>) </a:t>
            </a:r>
            <a:r>
              <a:rPr lang="en-US" sz="1800" dirty="0" err="1" smtClean="0"/>
              <a:t>olmalıdır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r>
              <a:rPr lang="en-US" sz="1800" dirty="0" smtClean="0"/>
              <a:t>X-Y </a:t>
            </a:r>
            <a:r>
              <a:rPr lang="en-US" sz="1800" dirty="0" err="1" smtClean="0"/>
              <a:t>modunda</a:t>
            </a:r>
            <a:r>
              <a:rPr lang="en-US" sz="1800" dirty="0" smtClean="0"/>
              <a:t> </a:t>
            </a:r>
            <a:r>
              <a:rPr lang="en-US" sz="1800" dirty="0" err="1" smtClean="0"/>
              <a:t>ise</a:t>
            </a:r>
            <a:r>
              <a:rPr lang="en-US" sz="1800" dirty="0" smtClean="0"/>
              <a:t> Y </a:t>
            </a:r>
            <a:r>
              <a:rPr lang="en-US" sz="1800" dirty="0" err="1" smtClean="0"/>
              <a:t>ekseni</a:t>
            </a:r>
            <a:r>
              <a:rPr lang="en-US" sz="1800" dirty="0" smtClean="0"/>
              <a:t> </a:t>
            </a:r>
            <a:r>
              <a:rPr lang="en-US" sz="1800" dirty="0" err="1" smtClean="0"/>
              <a:t>için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zayıflatıcı</a:t>
            </a:r>
            <a:r>
              <a:rPr lang="en-US" sz="1800" dirty="0" smtClean="0"/>
              <a:t> </a:t>
            </a:r>
            <a:r>
              <a:rPr lang="en-US" sz="1800" dirty="0" err="1" smtClean="0"/>
              <a:t>kontrolü</a:t>
            </a:r>
            <a:r>
              <a:rPr lang="en-US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 smtClean="0"/>
              <a:t>görev</a:t>
            </a:r>
            <a:r>
              <a:rPr lang="en-US" sz="1800" dirty="0" smtClean="0"/>
              <a:t> </a:t>
            </a:r>
            <a:r>
              <a:rPr lang="en-US" sz="1800" dirty="0" err="1" smtClean="0"/>
              <a:t>yapar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endParaRPr lang="tr-TR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815" y="3879050"/>
            <a:ext cx="35337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Volts/Div</a:t>
            </a:r>
            <a:endParaRPr lang="tr-TR" dirty="0"/>
          </a:p>
        </p:txBody>
      </p:sp>
      <p:pic>
        <p:nvPicPr>
          <p:cNvPr id="481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750" y="1429485"/>
            <a:ext cx="5454095" cy="424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ZAMAN/KARE AYARI (TIME/DIV)</a:t>
            </a:r>
            <a:endParaRPr lang="tr-TR" dirty="0" smtClean="0"/>
          </a:p>
          <a:p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zamanının</a:t>
            </a:r>
            <a:r>
              <a:rPr lang="en-US" dirty="0" smtClean="0"/>
              <a:t> </a:t>
            </a:r>
            <a:r>
              <a:rPr lang="en-US" dirty="0" err="1" smtClean="0"/>
              <a:t>ayarı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ayar</a:t>
            </a:r>
            <a:r>
              <a:rPr lang="en-US" dirty="0" smtClean="0"/>
              <a:t> 0.5µs/DIV </a:t>
            </a:r>
            <a:r>
              <a:rPr lang="en-US" dirty="0" err="1" smtClean="0"/>
              <a:t>ile</a:t>
            </a:r>
            <a:r>
              <a:rPr lang="en-US" dirty="0" smtClean="0"/>
              <a:t> 0.2s/DIV </a:t>
            </a:r>
            <a:r>
              <a:rPr lang="en-US" dirty="0" err="1" smtClean="0"/>
              <a:t>arasında</a:t>
            </a:r>
            <a:r>
              <a:rPr lang="en-US" dirty="0" smtClean="0"/>
              <a:t> 19 </a:t>
            </a:r>
            <a:r>
              <a:rPr lang="en-US" dirty="0" err="1" smtClean="0"/>
              <a:t>adımda</a:t>
            </a:r>
            <a:r>
              <a:rPr lang="en-US" dirty="0" smtClean="0"/>
              <a:t> </a:t>
            </a:r>
            <a:r>
              <a:rPr lang="en-US" dirty="0" err="1" smtClean="0"/>
              <a:t>yapılabilir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VARIABLE CONTROL </a:t>
            </a:r>
            <a:r>
              <a:rPr lang="en-US" dirty="0" err="1" smtClean="0"/>
              <a:t>düğmesi</a:t>
            </a:r>
            <a:r>
              <a:rPr lang="en-US" dirty="0" smtClean="0"/>
              <a:t>, CAL </a:t>
            </a:r>
            <a:r>
              <a:rPr lang="en-US" dirty="0" err="1" smtClean="0"/>
              <a:t>konumuna</a:t>
            </a:r>
            <a:r>
              <a:rPr lang="en-US" dirty="0" smtClean="0"/>
              <a:t> </a:t>
            </a:r>
            <a:r>
              <a:rPr lang="en-US" dirty="0" err="1" smtClean="0"/>
              <a:t>ayarlandığında</a:t>
            </a:r>
            <a:r>
              <a:rPr lang="en-US" dirty="0" smtClean="0"/>
              <a:t>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değerleri</a:t>
            </a:r>
            <a:r>
              <a:rPr lang="en-US" dirty="0" smtClean="0"/>
              <a:t> </a:t>
            </a:r>
            <a:r>
              <a:rPr lang="en-US" dirty="0" err="1" smtClean="0"/>
              <a:t>kalibre</a:t>
            </a:r>
            <a:r>
              <a:rPr lang="en-US" dirty="0" smtClean="0"/>
              <a:t> </a:t>
            </a:r>
            <a:r>
              <a:rPr lang="en-US" dirty="0" err="1" smtClean="0"/>
              <a:t>edilmiş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780" y="4149080"/>
            <a:ext cx="4572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Time/div</a:t>
            </a:r>
            <a:endParaRPr lang="tr-TR" dirty="0"/>
          </a:p>
        </p:txBody>
      </p:sp>
      <p:pic>
        <p:nvPicPr>
          <p:cNvPr id="460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736" y="1314066"/>
            <a:ext cx="5574458" cy="436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 smtClean="0"/>
              <a:t>AC-GND-DC ANAHTARI </a:t>
            </a:r>
            <a:r>
              <a:rPr lang="en-US" sz="1600" dirty="0" smtClean="0"/>
              <a:t>(AC-GND-DC SWITCH)</a:t>
            </a:r>
            <a:endParaRPr lang="tr-TR" sz="1600" dirty="0" smtClean="0"/>
          </a:p>
          <a:p>
            <a:r>
              <a:rPr lang="en-US" sz="1600" dirty="0" smtClean="0"/>
              <a:t>KANAL-1 </a:t>
            </a:r>
            <a:r>
              <a:rPr lang="en-US" sz="1600" dirty="0" err="1" smtClean="0"/>
              <a:t>ve</a:t>
            </a:r>
            <a:r>
              <a:rPr lang="en-US" sz="1600" dirty="0" smtClean="0"/>
              <a:t> 2  (CH1-CH2) </a:t>
            </a:r>
            <a:r>
              <a:rPr lang="en-US" sz="1600" dirty="0" err="1" smtClean="0"/>
              <a:t>girişine</a:t>
            </a:r>
            <a:r>
              <a:rPr lang="en-US" sz="1600" dirty="0" smtClean="0"/>
              <a:t> </a:t>
            </a:r>
            <a:r>
              <a:rPr lang="en-US" sz="1600" dirty="0" err="1" smtClean="0"/>
              <a:t>uygulanan</a:t>
            </a:r>
            <a:r>
              <a:rPr lang="en-US" sz="1600" dirty="0" smtClean="0"/>
              <a:t> </a:t>
            </a:r>
            <a:r>
              <a:rPr lang="en-US" sz="1600" dirty="0" err="1" smtClean="0"/>
              <a:t>sinyalin</a:t>
            </a:r>
            <a:r>
              <a:rPr lang="en-US" sz="1600" dirty="0" smtClean="0"/>
              <a:t> </a:t>
            </a:r>
            <a:r>
              <a:rPr lang="en-US" sz="1600" dirty="0" err="1" smtClean="0"/>
              <a:t>seçimi</a:t>
            </a:r>
            <a:r>
              <a:rPr lang="en-US" sz="1600" dirty="0" smtClean="0"/>
              <a:t> </a:t>
            </a:r>
            <a:r>
              <a:rPr lang="en-US" sz="1600" dirty="0" err="1" smtClean="0"/>
              <a:t>için</a:t>
            </a:r>
            <a:r>
              <a:rPr lang="en-US" sz="1600" dirty="0" smtClean="0"/>
              <a:t> </a:t>
            </a:r>
            <a:r>
              <a:rPr lang="en-US" sz="1600" dirty="0" err="1" smtClean="0"/>
              <a:t>kullanılır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r>
              <a:rPr lang="en-US" sz="1600" dirty="0" err="1" smtClean="0"/>
              <a:t>Üç</a:t>
            </a:r>
            <a:r>
              <a:rPr lang="en-US" sz="1600" dirty="0" smtClean="0"/>
              <a:t> </a:t>
            </a:r>
            <a:r>
              <a:rPr lang="en-US" sz="1600" dirty="0" err="1" smtClean="0"/>
              <a:t>adet</a:t>
            </a:r>
            <a:r>
              <a:rPr lang="en-US" sz="1600" dirty="0" smtClean="0"/>
              <a:t> </a:t>
            </a:r>
            <a:r>
              <a:rPr lang="en-US" sz="1600" dirty="0" err="1" smtClean="0"/>
              <a:t>ayrı</a:t>
            </a:r>
            <a:r>
              <a:rPr lang="en-US" sz="1600" dirty="0" smtClean="0"/>
              <a:t> </a:t>
            </a:r>
            <a:r>
              <a:rPr lang="en-US" sz="1600" dirty="0" err="1" smtClean="0"/>
              <a:t>konuma</a:t>
            </a:r>
            <a:r>
              <a:rPr lang="en-US" sz="1600" dirty="0" smtClean="0"/>
              <a:t> </a:t>
            </a:r>
            <a:r>
              <a:rPr lang="en-US" sz="1600" dirty="0" err="1" smtClean="0"/>
              <a:t>Sahiptir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r>
              <a:rPr lang="en-US" sz="1600" b="1" dirty="0" smtClean="0"/>
              <a:t>AC: </a:t>
            </a:r>
            <a:r>
              <a:rPr lang="en-US" sz="1600" dirty="0" smtClean="0"/>
              <a:t>Bu </a:t>
            </a:r>
            <a:r>
              <a:rPr lang="en-US" sz="1600" dirty="0" err="1" smtClean="0"/>
              <a:t>konumda</a:t>
            </a:r>
            <a:r>
              <a:rPr lang="en-US" sz="1600" dirty="0" smtClean="0"/>
              <a:t>; </a:t>
            </a:r>
            <a:r>
              <a:rPr lang="en-US" sz="1600" dirty="0" err="1" smtClean="0"/>
              <a:t>Giriş</a:t>
            </a:r>
            <a:r>
              <a:rPr lang="en-US" sz="1600" dirty="0" smtClean="0"/>
              <a:t> </a:t>
            </a:r>
            <a:r>
              <a:rPr lang="en-US" sz="1600" dirty="0" err="1" smtClean="0"/>
              <a:t>sinyali</a:t>
            </a:r>
            <a:r>
              <a:rPr lang="en-US" sz="1600" dirty="0" smtClean="0"/>
              <a:t> </a:t>
            </a:r>
            <a:r>
              <a:rPr lang="en-US" sz="1600" dirty="0" err="1" smtClean="0"/>
              <a:t>kapasitif</a:t>
            </a:r>
            <a:r>
              <a:rPr lang="en-US" sz="1600" dirty="0" smtClean="0"/>
              <a:t> </a:t>
            </a:r>
            <a:r>
              <a:rPr lang="en-US" sz="1600" dirty="0" err="1" smtClean="0"/>
              <a:t>kuplajlı</a:t>
            </a:r>
            <a:r>
              <a:rPr lang="en-US" sz="1600" dirty="0" smtClean="0"/>
              <a:t> </a:t>
            </a:r>
            <a:r>
              <a:rPr lang="en-US" sz="1600" dirty="0" err="1" smtClean="0"/>
              <a:t>olacağından</a:t>
            </a:r>
            <a:r>
              <a:rPr lang="en-US" sz="1600" dirty="0" smtClean="0"/>
              <a:t> DC </a:t>
            </a:r>
            <a:r>
              <a:rPr lang="en-US" sz="1600" dirty="0" err="1" smtClean="0"/>
              <a:t>bileşenler</a:t>
            </a:r>
            <a:r>
              <a:rPr lang="en-US" sz="1600" dirty="0" smtClean="0"/>
              <a:t> </a:t>
            </a:r>
            <a:r>
              <a:rPr lang="en-US" sz="1600" dirty="0" err="1" smtClean="0"/>
              <a:t>atılacaktır</a:t>
            </a:r>
            <a:r>
              <a:rPr lang="en-US" sz="1600" dirty="0" smtClean="0"/>
              <a:t>. </a:t>
            </a:r>
            <a:endParaRPr lang="tr-TR" sz="1600" dirty="0" smtClean="0"/>
          </a:p>
          <a:p>
            <a:r>
              <a:rPr lang="en-US" sz="1600" b="1" dirty="0" smtClean="0"/>
              <a:t>GND: </a:t>
            </a:r>
            <a:r>
              <a:rPr lang="en-US" sz="1600" dirty="0" smtClean="0"/>
              <a:t>Bu </a:t>
            </a:r>
            <a:r>
              <a:rPr lang="en-US" sz="1600" dirty="0" err="1" smtClean="0"/>
              <a:t>konumda</a:t>
            </a:r>
            <a:r>
              <a:rPr lang="en-US" sz="1600" dirty="0" smtClean="0"/>
              <a:t>; </a:t>
            </a:r>
            <a:r>
              <a:rPr lang="en-US" sz="1600" dirty="0" err="1" smtClean="0"/>
              <a:t>dikey</a:t>
            </a:r>
            <a:r>
              <a:rPr lang="en-US" sz="1600" dirty="0" smtClean="0"/>
              <a:t> </a:t>
            </a:r>
            <a:r>
              <a:rPr lang="en-US" sz="1600" dirty="0" err="1" smtClean="0"/>
              <a:t>yükselteç</a:t>
            </a:r>
            <a:r>
              <a:rPr lang="en-US" sz="1600" dirty="0" smtClean="0"/>
              <a:t> </a:t>
            </a:r>
            <a:r>
              <a:rPr lang="en-US" sz="1600" dirty="0" err="1" smtClean="0"/>
              <a:t>girişi</a:t>
            </a:r>
            <a:r>
              <a:rPr lang="en-US" sz="1600" dirty="0" smtClean="0"/>
              <a:t> </a:t>
            </a:r>
            <a:r>
              <a:rPr lang="en-US" sz="1600" dirty="0" err="1" smtClean="0"/>
              <a:t>topraklanır</a:t>
            </a:r>
            <a:r>
              <a:rPr lang="en-US" sz="1600" dirty="0" smtClean="0"/>
              <a:t> </a:t>
            </a:r>
            <a:r>
              <a:rPr lang="en-US" sz="1600" dirty="0" err="1" smtClean="0"/>
              <a:t>ve</a:t>
            </a:r>
            <a:r>
              <a:rPr lang="en-US" sz="1600" dirty="0" smtClean="0"/>
              <a:t> </a:t>
            </a:r>
            <a:r>
              <a:rPr lang="en-US" sz="1600" dirty="0" err="1" smtClean="0"/>
              <a:t>toprak</a:t>
            </a:r>
            <a:r>
              <a:rPr lang="en-US" sz="1600" dirty="0" smtClean="0"/>
              <a:t> </a:t>
            </a:r>
            <a:r>
              <a:rPr lang="en-US" sz="1600" dirty="0" err="1" smtClean="0"/>
              <a:t>potansiyeli</a:t>
            </a:r>
            <a:r>
              <a:rPr lang="en-US" sz="1600" dirty="0" smtClean="0"/>
              <a:t> </a:t>
            </a:r>
            <a:r>
              <a:rPr lang="en-US" sz="1600" dirty="0" err="1" smtClean="0"/>
              <a:t>kontrol</a:t>
            </a:r>
            <a:r>
              <a:rPr lang="en-US" sz="1600" dirty="0" smtClean="0"/>
              <a:t> </a:t>
            </a:r>
            <a:r>
              <a:rPr lang="en-US" sz="1600" dirty="0" err="1" smtClean="0"/>
              <a:t>edilebilir</a:t>
            </a:r>
            <a:r>
              <a:rPr lang="en-US" sz="1600" dirty="0" smtClean="0"/>
              <a:t>. </a:t>
            </a:r>
            <a:endParaRPr lang="tr-TR" sz="1600" dirty="0" smtClean="0"/>
          </a:p>
          <a:p>
            <a:r>
              <a:rPr lang="en-US" sz="1600" b="1" dirty="0" smtClean="0"/>
              <a:t>DC: </a:t>
            </a:r>
            <a:r>
              <a:rPr lang="en-US" sz="1600" dirty="0" smtClean="0"/>
              <a:t>Bu </a:t>
            </a:r>
            <a:r>
              <a:rPr lang="en-US" sz="1600" dirty="0" err="1" smtClean="0"/>
              <a:t>konumda</a:t>
            </a:r>
            <a:r>
              <a:rPr lang="en-US" sz="1600" dirty="0" smtClean="0"/>
              <a:t>; </a:t>
            </a:r>
            <a:r>
              <a:rPr lang="en-US" sz="1600" dirty="0" err="1" smtClean="0"/>
              <a:t>giriş</a:t>
            </a:r>
            <a:r>
              <a:rPr lang="en-US" sz="1600" dirty="0" smtClean="0"/>
              <a:t> </a:t>
            </a:r>
            <a:r>
              <a:rPr lang="en-US" sz="1600" dirty="0" err="1" smtClean="0"/>
              <a:t>sinyali</a:t>
            </a:r>
            <a:r>
              <a:rPr lang="en-US" sz="1600" dirty="0" smtClean="0"/>
              <a:t> </a:t>
            </a:r>
            <a:r>
              <a:rPr lang="en-US" sz="1600" dirty="0" err="1" smtClean="0"/>
              <a:t>direkt</a:t>
            </a:r>
            <a:r>
              <a:rPr lang="en-US" sz="1600" dirty="0" smtClean="0"/>
              <a:t> </a:t>
            </a:r>
            <a:r>
              <a:rPr lang="en-US" sz="1600" dirty="0" err="1" smtClean="0"/>
              <a:t>olarak</a:t>
            </a:r>
            <a:r>
              <a:rPr lang="en-US" sz="1600" dirty="0" smtClean="0"/>
              <a:t> </a:t>
            </a:r>
            <a:r>
              <a:rPr lang="en-US" sz="1600" dirty="0" err="1" smtClean="0"/>
              <a:t>girişe</a:t>
            </a:r>
            <a:r>
              <a:rPr lang="en-US" sz="1600" dirty="0" smtClean="0"/>
              <a:t> </a:t>
            </a:r>
            <a:r>
              <a:rPr lang="en-US" sz="1600" dirty="0" err="1" smtClean="0"/>
              <a:t>uygulanır</a:t>
            </a:r>
            <a:r>
              <a:rPr lang="en-US" sz="1600" dirty="0" smtClean="0"/>
              <a:t>. Bu </a:t>
            </a:r>
            <a:r>
              <a:rPr lang="en-US" sz="1600" dirty="0" err="1" smtClean="0"/>
              <a:t>konumda</a:t>
            </a:r>
            <a:r>
              <a:rPr lang="en-US" sz="1600" dirty="0" smtClean="0"/>
              <a:t>, hem AC hem de DC </a:t>
            </a:r>
            <a:r>
              <a:rPr lang="en-US" sz="1600" dirty="0" err="1" smtClean="0"/>
              <a:t>sinyaller</a:t>
            </a:r>
            <a:r>
              <a:rPr lang="en-US" sz="1600" dirty="0" smtClean="0"/>
              <a:t> </a:t>
            </a:r>
            <a:r>
              <a:rPr lang="en-US" sz="1600" dirty="0" err="1" smtClean="0"/>
              <a:t>birlikte</a:t>
            </a:r>
            <a:r>
              <a:rPr lang="en-US" sz="1600" dirty="0" smtClean="0"/>
              <a:t> </a:t>
            </a:r>
            <a:r>
              <a:rPr lang="en-US" sz="1600" dirty="0" err="1" smtClean="0"/>
              <a:t>izlenir</a:t>
            </a:r>
            <a:r>
              <a:rPr lang="en-US" sz="1600" dirty="0" smtClean="0"/>
              <a:t>. Bu </a:t>
            </a:r>
            <a:r>
              <a:rPr lang="en-US" sz="1600" dirty="0" err="1" smtClean="0"/>
              <a:t>kontrol</a:t>
            </a:r>
            <a:r>
              <a:rPr lang="en-US" sz="1600" dirty="0" smtClean="0"/>
              <a:t>; X-Y </a:t>
            </a:r>
            <a:r>
              <a:rPr lang="en-US" sz="1600" dirty="0" err="1" smtClean="0"/>
              <a:t>modunda</a:t>
            </a:r>
            <a:r>
              <a:rPr lang="en-US" sz="1600" dirty="0" smtClean="0"/>
              <a:t>, Y </a:t>
            </a:r>
            <a:r>
              <a:rPr lang="en-US" sz="1600" dirty="0" err="1" smtClean="0"/>
              <a:t>ekseni</a:t>
            </a:r>
            <a:r>
              <a:rPr lang="en-US" sz="1600" dirty="0" smtClean="0"/>
              <a:t> </a:t>
            </a:r>
            <a:r>
              <a:rPr lang="en-US" sz="1600" dirty="0" err="1" smtClean="0"/>
              <a:t>girişi</a:t>
            </a:r>
            <a:r>
              <a:rPr lang="en-US" sz="1600" dirty="0" smtClean="0"/>
              <a:t> </a:t>
            </a:r>
            <a:r>
              <a:rPr lang="en-US" sz="1600" dirty="0" err="1" smtClean="0"/>
              <a:t>olarak</a:t>
            </a:r>
            <a:r>
              <a:rPr lang="en-US" sz="1600" dirty="0" smtClean="0"/>
              <a:t> </a:t>
            </a:r>
            <a:r>
              <a:rPr lang="en-US" sz="1600" dirty="0" err="1" smtClean="0"/>
              <a:t>görev</a:t>
            </a:r>
            <a:r>
              <a:rPr lang="en-US" sz="1600" dirty="0" smtClean="0"/>
              <a:t> </a:t>
            </a:r>
            <a:r>
              <a:rPr lang="en-US" sz="1600" dirty="0" err="1" smtClean="0"/>
              <a:t>yapar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AC-DC-GND ANAHTARI</a:t>
            </a:r>
            <a:endParaRPr lang="tr-TR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725" y="2168860"/>
            <a:ext cx="5414065" cy="336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Osiloskop</a:t>
            </a:r>
            <a:endParaRPr lang="tr-T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387475"/>
            <a:ext cx="7696200" cy="4786313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Osiloskop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gerilim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uygulayarak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çalışan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cihazdır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Işık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izinin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sapma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miktarı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saptırıcı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levhalara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uygulanan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gerilimle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doğru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orantılıdır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Eğer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osc’nin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sapma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hassasiyeti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biliniyorsa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hem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doğru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hem de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alternatif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gerilimleri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ölçmek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voltmetre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kullanılır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alternatif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gerilim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ölçülmesinde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voltmetreden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sonuç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alınır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sakıncası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sapma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hassasiyetinin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kalibrasyonudur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Eğer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kalibrasyon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dikkatle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yapılırsa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voltmetreden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sonuç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alınır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62038" y="98425"/>
            <a:ext cx="16208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tr-TR" sz="140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GİRİŞ JAKI (INPUT JACK)</a:t>
            </a:r>
            <a:endParaRPr lang="tr-TR" dirty="0" smtClean="0"/>
          </a:p>
          <a:p>
            <a:r>
              <a:rPr lang="en-US" dirty="0" err="1" smtClean="0"/>
              <a:t>Osiloskop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girişleridir</a:t>
            </a:r>
            <a:r>
              <a:rPr lang="en-US" dirty="0" smtClean="0"/>
              <a:t>. KANAL-1 X-Y </a:t>
            </a:r>
            <a:r>
              <a:rPr lang="en-US" dirty="0" err="1" smtClean="0"/>
              <a:t>modunda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X</a:t>
            </a:r>
            <a:r>
              <a:rPr lang="tr-TR" dirty="0" smtClean="0"/>
              <a:t> </a:t>
            </a:r>
            <a:r>
              <a:rPr lang="en-US" dirty="0" err="1" smtClean="0"/>
              <a:t>ekseni</a:t>
            </a:r>
            <a:r>
              <a:rPr lang="en-US" dirty="0" smtClean="0"/>
              <a:t> </a:t>
            </a:r>
            <a:r>
              <a:rPr lang="en-US" dirty="0" err="1" smtClean="0"/>
              <a:t>girişi</a:t>
            </a:r>
            <a:r>
              <a:rPr lang="en-US" dirty="0" smtClean="0"/>
              <a:t>, KANAL-2 </a:t>
            </a:r>
            <a:r>
              <a:rPr lang="en-US" dirty="0" err="1" smtClean="0"/>
              <a:t>ise</a:t>
            </a:r>
            <a:r>
              <a:rPr lang="en-US" dirty="0" smtClean="0"/>
              <a:t> Y </a:t>
            </a:r>
            <a:r>
              <a:rPr lang="en-US" dirty="0" err="1" smtClean="0"/>
              <a:t>ekseni</a:t>
            </a:r>
            <a:r>
              <a:rPr lang="en-US" dirty="0" smtClean="0"/>
              <a:t> </a:t>
            </a:r>
            <a:r>
              <a:rPr lang="en-US" dirty="0" err="1" smtClean="0"/>
              <a:t>girişi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745" y="3293985"/>
            <a:ext cx="5175575" cy="25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X POZİSYON KONTROL (X POSITION CONTROL)</a:t>
            </a:r>
            <a:endParaRPr lang="tr-TR" dirty="0" smtClean="0"/>
          </a:p>
          <a:p>
            <a:r>
              <a:rPr lang="en-US" dirty="0" err="1" smtClean="0"/>
              <a:t>Sinyalin</a:t>
            </a:r>
            <a:r>
              <a:rPr lang="en-US" dirty="0" smtClean="0"/>
              <a:t> </a:t>
            </a:r>
            <a:r>
              <a:rPr lang="en-US" dirty="0" err="1" smtClean="0"/>
              <a:t>yatay</a:t>
            </a:r>
            <a:r>
              <a:rPr lang="en-US" dirty="0" smtClean="0"/>
              <a:t> (</a:t>
            </a:r>
            <a:r>
              <a:rPr lang="en-US" dirty="0" err="1" smtClean="0"/>
              <a:t>sağa</a:t>
            </a:r>
            <a:r>
              <a:rPr lang="en-US" dirty="0" smtClean="0"/>
              <a:t>-sola) </a:t>
            </a:r>
            <a:r>
              <a:rPr lang="en-US" dirty="0" err="1" smtClean="0"/>
              <a:t>kontrolü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781" y="2663915"/>
            <a:ext cx="4815534" cy="30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DÜŞEY MOD SEÇME ANAHTARI </a:t>
            </a:r>
            <a:r>
              <a:rPr lang="en-US" sz="2000" dirty="0" smtClean="0"/>
              <a:t>(VERTICAL MODE SELECTOR SWITCH)</a:t>
            </a:r>
            <a:endParaRPr lang="tr-TR" sz="2000" dirty="0" smtClean="0"/>
          </a:p>
          <a:p>
            <a:r>
              <a:rPr lang="en-US" sz="2000" dirty="0" err="1" smtClean="0"/>
              <a:t>Dikey</a:t>
            </a:r>
            <a:r>
              <a:rPr lang="en-US" sz="2000" dirty="0" smtClean="0"/>
              <a:t> </a:t>
            </a:r>
            <a:r>
              <a:rPr lang="en-US" sz="2000" dirty="0" err="1" smtClean="0"/>
              <a:t>eksen</a:t>
            </a:r>
            <a:r>
              <a:rPr lang="en-US" sz="2000" dirty="0" smtClean="0"/>
              <a:t> </a:t>
            </a:r>
            <a:r>
              <a:rPr lang="en-US" sz="2000" dirty="0" err="1" smtClean="0"/>
              <a:t>çalışma</a:t>
            </a:r>
            <a:r>
              <a:rPr lang="en-US" sz="2000" dirty="0" smtClean="0"/>
              <a:t> </a:t>
            </a:r>
            <a:r>
              <a:rPr lang="en-US" sz="2000" dirty="0" err="1" smtClean="0"/>
              <a:t>modunun</a:t>
            </a:r>
            <a:r>
              <a:rPr lang="en-US" sz="2000" dirty="0" smtClean="0"/>
              <a:t> </a:t>
            </a:r>
            <a:r>
              <a:rPr lang="en-US" sz="2000" dirty="0" err="1" smtClean="0"/>
              <a:t>seçimi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kullanılır</a:t>
            </a:r>
            <a:r>
              <a:rPr lang="en-US" sz="2000" dirty="0" smtClean="0"/>
              <a:t>. </a:t>
            </a:r>
            <a:r>
              <a:rPr lang="en-US" sz="2000" dirty="0" err="1" smtClean="0"/>
              <a:t>Aşağıda</a:t>
            </a:r>
            <a:r>
              <a:rPr lang="en-US" sz="2000" dirty="0" smtClean="0"/>
              <a:t> </a:t>
            </a:r>
            <a:r>
              <a:rPr lang="en-US" sz="2000" dirty="0" err="1" smtClean="0"/>
              <a:t>belirtilen</a:t>
            </a:r>
            <a:r>
              <a:rPr lang="en-US" sz="2000" dirty="0" smtClean="0"/>
              <a:t> </a:t>
            </a:r>
            <a:r>
              <a:rPr lang="en-US" sz="2000" dirty="0" err="1" smtClean="0"/>
              <a:t>konumlara</a:t>
            </a:r>
            <a:r>
              <a:rPr lang="en-US" sz="2000" dirty="0" smtClean="0"/>
              <a:t> </a:t>
            </a:r>
            <a:r>
              <a:rPr lang="en-US" sz="2000" dirty="0" err="1" smtClean="0"/>
              <a:t>sahiptir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b="1" dirty="0" smtClean="0"/>
              <a:t>CHI/II: </a:t>
            </a:r>
            <a:r>
              <a:rPr lang="en-US" sz="2000" dirty="0" err="1" smtClean="0"/>
              <a:t>Ekranda</a:t>
            </a:r>
            <a:r>
              <a:rPr lang="en-US" sz="2000" dirty="0" smtClean="0"/>
              <a:t> </a:t>
            </a:r>
            <a:r>
              <a:rPr lang="en-US" sz="2000" dirty="0" err="1" smtClean="0"/>
              <a:t>seçilen</a:t>
            </a:r>
            <a:r>
              <a:rPr lang="en-US" sz="2000" dirty="0" smtClean="0"/>
              <a:t> </a:t>
            </a:r>
            <a:r>
              <a:rPr lang="en-US" sz="2000" dirty="0" err="1" smtClean="0"/>
              <a:t>Giriş</a:t>
            </a:r>
            <a:r>
              <a:rPr lang="en-US" sz="2000" dirty="0" smtClean="0"/>
              <a:t> </a:t>
            </a:r>
            <a:r>
              <a:rPr lang="en-US" sz="2000" dirty="0" err="1" smtClean="0"/>
              <a:t>Sinyali</a:t>
            </a:r>
            <a:r>
              <a:rPr lang="en-US" sz="2000" dirty="0" smtClean="0"/>
              <a:t> </a:t>
            </a:r>
            <a:r>
              <a:rPr lang="en-US" sz="2000" dirty="0" err="1" smtClean="0"/>
              <a:t>gözlenir</a:t>
            </a:r>
            <a:endParaRPr lang="tr-TR" sz="2000" dirty="0" smtClean="0"/>
          </a:p>
          <a:p>
            <a:r>
              <a:rPr lang="en-US" sz="2000" b="1" dirty="0" smtClean="0"/>
              <a:t>DUAL: </a:t>
            </a:r>
            <a:r>
              <a:rPr lang="en-US" sz="2000" dirty="0" smtClean="0"/>
              <a:t>KANAL-1 </a:t>
            </a:r>
            <a:r>
              <a:rPr lang="en-US" sz="2000" dirty="0" err="1" smtClean="0"/>
              <a:t>ve</a:t>
            </a:r>
            <a:r>
              <a:rPr lang="en-US" sz="2000" dirty="0" smtClean="0"/>
              <a:t> KANAL-2 </a:t>
            </a:r>
            <a:r>
              <a:rPr lang="en-US" sz="2000" dirty="0" err="1" smtClean="0"/>
              <a:t>giriş</a:t>
            </a:r>
            <a:r>
              <a:rPr lang="en-US" sz="2000" dirty="0" smtClean="0"/>
              <a:t> </a:t>
            </a:r>
            <a:r>
              <a:rPr lang="en-US" sz="2000" dirty="0" err="1" smtClean="0"/>
              <a:t>sinyalleri</a:t>
            </a:r>
            <a:r>
              <a:rPr lang="en-US" sz="2000" dirty="0" smtClean="0"/>
              <a:t> </a:t>
            </a:r>
            <a:r>
              <a:rPr lang="en-US" sz="2000" dirty="0" err="1" smtClean="0"/>
              <a:t>arasında</a:t>
            </a:r>
            <a:r>
              <a:rPr lang="en-US" sz="2000" dirty="0" smtClean="0"/>
              <a:t> </a:t>
            </a:r>
            <a:r>
              <a:rPr lang="en-US" sz="2000" dirty="0" err="1" smtClean="0"/>
              <a:t>taramaya</a:t>
            </a:r>
            <a:r>
              <a:rPr lang="en-US" sz="2000" dirty="0" smtClean="0"/>
              <a:t> </a:t>
            </a:r>
            <a:r>
              <a:rPr lang="en-US" sz="2000" dirty="0" err="1" smtClean="0"/>
              <a:t>uygun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anahtarlama</a:t>
            </a:r>
            <a:r>
              <a:rPr lang="en-US" sz="2000" dirty="0" smtClean="0"/>
              <a:t> </a:t>
            </a:r>
            <a:r>
              <a:rPr lang="en-US" sz="2000" dirty="0" err="1" smtClean="0"/>
              <a:t>yapar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bunları</a:t>
            </a:r>
            <a:r>
              <a:rPr lang="en-US" sz="2000" dirty="0" smtClean="0"/>
              <a:t> </a:t>
            </a:r>
            <a:r>
              <a:rPr lang="en-US" sz="2000" dirty="0" err="1" smtClean="0"/>
              <a:t>ekranda</a:t>
            </a:r>
            <a:r>
              <a:rPr lang="en-US" sz="2000" dirty="0" smtClean="0"/>
              <a:t> </a:t>
            </a:r>
            <a:r>
              <a:rPr lang="en-US" sz="2000" dirty="0" err="1" smtClean="0"/>
              <a:t>gösterir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b="1" dirty="0" smtClean="0"/>
              <a:t>CHOP: </a:t>
            </a:r>
            <a:r>
              <a:rPr lang="en-US" sz="2000" dirty="0" err="1" smtClean="0"/>
              <a:t>Taramaya</a:t>
            </a:r>
            <a:r>
              <a:rPr lang="en-US" sz="2000" dirty="0" smtClean="0"/>
              <a:t> </a:t>
            </a:r>
            <a:r>
              <a:rPr lang="en-US" sz="2000" dirty="0" err="1" smtClean="0"/>
              <a:t>bağlı</a:t>
            </a:r>
            <a:r>
              <a:rPr lang="en-US" sz="2000" dirty="0" smtClean="0"/>
              <a:t> </a:t>
            </a:r>
            <a:r>
              <a:rPr lang="en-US" sz="2000" dirty="0" err="1" smtClean="0"/>
              <a:t>kalmaksızın</a:t>
            </a:r>
            <a:r>
              <a:rPr lang="en-US" sz="2000" dirty="0" smtClean="0"/>
              <a:t> </a:t>
            </a:r>
            <a:r>
              <a:rPr lang="en-US" sz="2000" dirty="0" err="1" smtClean="0"/>
              <a:t>yaklaşık</a:t>
            </a:r>
            <a:r>
              <a:rPr lang="en-US" sz="2000" dirty="0" smtClean="0"/>
              <a:t> 250 </a:t>
            </a:r>
            <a:r>
              <a:rPr lang="en-US" sz="2000" dirty="0" err="1" smtClean="0"/>
              <a:t>KHz'lik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frekansta</a:t>
            </a:r>
            <a:r>
              <a:rPr lang="en-US" sz="2000" dirty="0" smtClean="0"/>
              <a:t> KANAL-1 </a:t>
            </a:r>
            <a:r>
              <a:rPr lang="en-US" sz="2000" dirty="0" err="1" smtClean="0"/>
              <a:t>ve</a:t>
            </a:r>
            <a:r>
              <a:rPr lang="en-US" sz="2000" dirty="0" smtClean="0"/>
              <a:t> KANAL-2 </a:t>
            </a:r>
            <a:r>
              <a:rPr lang="en-US" sz="2000" dirty="0" err="1" smtClean="0"/>
              <a:t>giriş</a:t>
            </a:r>
            <a:r>
              <a:rPr lang="en-US" sz="2000" dirty="0" smtClean="0"/>
              <a:t> </a:t>
            </a:r>
            <a:r>
              <a:rPr lang="en-US" sz="2000" dirty="0" err="1" smtClean="0"/>
              <a:t>sinyallerinin</a:t>
            </a:r>
            <a:r>
              <a:rPr lang="en-US" sz="2000" dirty="0" smtClean="0"/>
              <a:t> </a:t>
            </a:r>
            <a:r>
              <a:rPr lang="en-US" sz="2000" dirty="0" err="1" smtClean="0"/>
              <a:t>ekranda</a:t>
            </a:r>
            <a:r>
              <a:rPr lang="en-US" sz="2000" dirty="0" smtClean="0"/>
              <a:t> </a:t>
            </a:r>
            <a:r>
              <a:rPr lang="en-US" sz="2000" dirty="0" err="1" smtClean="0"/>
              <a:t>görünmesini</a:t>
            </a:r>
            <a:r>
              <a:rPr lang="en-US" sz="2000" dirty="0" smtClean="0"/>
              <a:t> </a:t>
            </a:r>
            <a:r>
              <a:rPr lang="en-US" sz="2000" dirty="0" err="1" smtClean="0"/>
              <a:t>sağlar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b="1" dirty="0" smtClean="0"/>
              <a:t>ADD: </a:t>
            </a:r>
            <a:r>
              <a:rPr lang="en-US" sz="2000" dirty="0" smtClean="0"/>
              <a:t>KANAL-1 </a:t>
            </a:r>
            <a:r>
              <a:rPr lang="en-US" sz="2000" dirty="0" err="1" smtClean="0"/>
              <a:t>ve</a:t>
            </a:r>
            <a:r>
              <a:rPr lang="en-US" sz="2000" dirty="0" smtClean="0"/>
              <a:t> KANAL-2 </a:t>
            </a:r>
            <a:r>
              <a:rPr lang="en-US" sz="2000" dirty="0" err="1" smtClean="0"/>
              <a:t>giriş</a:t>
            </a:r>
            <a:r>
              <a:rPr lang="en-US" sz="2000" dirty="0" smtClean="0"/>
              <a:t> </a:t>
            </a:r>
            <a:r>
              <a:rPr lang="en-US" sz="2000" dirty="0" err="1" smtClean="0"/>
              <a:t>sinyallerinin</a:t>
            </a:r>
            <a:r>
              <a:rPr lang="en-US" sz="2000" dirty="0" smtClean="0"/>
              <a:t> </a:t>
            </a:r>
            <a:r>
              <a:rPr lang="en-US" sz="2000" dirty="0" err="1" smtClean="0"/>
              <a:t>toplamını</a:t>
            </a:r>
            <a:r>
              <a:rPr lang="en-US" sz="2000" dirty="0" smtClean="0"/>
              <a:t> </a:t>
            </a:r>
            <a:r>
              <a:rPr lang="en-US" sz="2000" dirty="0" err="1" smtClean="0"/>
              <a:t>gösterir</a:t>
            </a:r>
            <a:r>
              <a:rPr lang="en-US" sz="2000" dirty="0" smtClean="0"/>
              <a:t>. KANAL-2, </a:t>
            </a:r>
            <a:r>
              <a:rPr lang="en-US" sz="2000" dirty="0" err="1" smtClean="0"/>
              <a:t>INV'e</a:t>
            </a:r>
            <a:r>
              <a:rPr lang="en-US" sz="2000" dirty="0" smtClean="0"/>
              <a:t> </a:t>
            </a:r>
            <a:r>
              <a:rPr lang="en-US" sz="2000" dirty="0" err="1" smtClean="0"/>
              <a:t>alındığında</a:t>
            </a:r>
            <a:r>
              <a:rPr lang="en-US" sz="2000" dirty="0" smtClean="0"/>
              <a:t> KANAL-1 </a:t>
            </a:r>
            <a:r>
              <a:rPr lang="en-US" sz="2000" dirty="0" err="1" smtClean="0"/>
              <a:t>ve</a:t>
            </a:r>
            <a:r>
              <a:rPr lang="en-US" sz="2000" dirty="0" smtClean="0"/>
              <a:t> KANAL-2 </a:t>
            </a:r>
            <a:r>
              <a:rPr lang="en-US" sz="2000" dirty="0" err="1" smtClean="0"/>
              <a:t>giriş</a:t>
            </a:r>
            <a:r>
              <a:rPr lang="en-US" sz="2000" dirty="0" smtClean="0"/>
              <a:t> </a:t>
            </a:r>
            <a:r>
              <a:rPr lang="en-US" sz="2000" dirty="0" err="1" smtClean="0"/>
              <a:t>Sinyallerinin</a:t>
            </a:r>
            <a:r>
              <a:rPr lang="en-US" sz="2000" dirty="0" smtClean="0"/>
              <a:t> </a:t>
            </a:r>
            <a:r>
              <a:rPr lang="en-US" sz="2000" dirty="0" err="1" smtClean="0"/>
              <a:t>farkı</a:t>
            </a:r>
            <a:r>
              <a:rPr lang="en-US" sz="2000" dirty="0" smtClean="0"/>
              <a:t> </a:t>
            </a:r>
            <a:r>
              <a:rPr lang="en-US" sz="2000" dirty="0" err="1" smtClean="0"/>
              <a:t>ekranda</a:t>
            </a:r>
            <a:r>
              <a:rPr lang="en-US" sz="2000" dirty="0" smtClean="0"/>
              <a:t> </a:t>
            </a:r>
            <a:r>
              <a:rPr lang="en-US" sz="2000" dirty="0" err="1" smtClean="0"/>
              <a:t>görülür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DÜŞEY MOD SEÇME ANAHTARI </a:t>
            </a:r>
            <a:r>
              <a:rPr lang="en-US" dirty="0" smtClean="0"/>
              <a:t>(VERTICAL MODE SELECTOR SWITCH)</a:t>
            </a:r>
            <a:endParaRPr lang="tr-TR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690" y="2262188"/>
            <a:ext cx="5940659" cy="33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INV ANAHTARI </a:t>
            </a:r>
            <a:r>
              <a:rPr lang="en-US" dirty="0" smtClean="0"/>
              <a:t>(INV SWITCH)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anahtara</a:t>
            </a:r>
            <a:r>
              <a:rPr lang="en-US" dirty="0" smtClean="0"/>
              <a:t> </a:t>
            </a:r>
            <a:r>
              <a:rPr lang="en-US" dirty="0" err="1" smtClean="0"/>
              <a:t>basıldığında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giriş</a:t>
            </a:r>
            <a:r>
              <a:rPr lang="en-US" dirty="0" smtClean="0"/>
              <a:t> </a:t>
            </a:r>
            <a:r>
              <a:rPr lang="en-US" dirty="0" err="1" smtClean="0"/>
              <a:t>sinyalinin</a:t>
            </a:r>
            <a:r>
              <a:rPr lang="en-US" dirty="0" smtClean="0"/>
              <a:t> </a:t>
            </a:r>
            <a:r>
              <a:rPr lang="en-US" dirty="0" err="1" smtClean="0"/>
              <a:t>polaritesini</a:t>
            </a:r>
            <a:r>
              <a:rPr lang="en-US" dirty="0" smtClean="0"/>
              <a:t> </a:t>
            </a:r>
            <a:r>
              <a:rPr lang="en-US" dirty="0" err="1" smtClean="0"/>
              <a:t>terslenir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766" y="3023954"/>
            <a:ext cx="4365484" cy="265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MOD SEÇME ANAHTARI </a:t>
            </a:r>
            <a:r>
              <a:rPr lang="en-US" dirty="0" smtClean="0"/>
              <a:t>(MOD SELECT SWITCH)</a:t>
            </a:r>
            <a:endParaRPr lang="tr-TR" dirty="0" smtClean="0"/>
          </a:p>
          <a:p>
            <a:r>
              <a:rPr lang="en-US" dirty="0" err="1" smtClean="0"/>
              <a:t>Tetiklemeli</a:t>
            </a:r>
            <a:r>
              <a:rPr lang="en-US" dirty="0" smtClean="0"/>
              <a:t> </a:t>
            </a:r>
            <a:r>
              <a:rPr lang="en-US" dirty="0" err="1" smtClean="0"/>
              <a:t>modlarının</a:t>
            </a:r>
            <a:r>
              <a:rPr lang="en-US" dirty="0" smtClean="0"/>
              <a:t> </a:t>
            </a:r>
            <a:r>
              <a:rPr lang="en-US" dirty="0" err="1" smtClean="0"/>
              <a:t>seçiminde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 </a:t>
            </a:r>
            <a:r>
              <a:rPr lang="en-US" dirty="0" err="1" smtClean="0"/>
              <a:t>Aşağıda</a:t>
            </a:r>
            <a:r>
              <a:rPr lang="en-US" dirty="0" smtClean="0"/>
              <a:t> </a:t>
            </a:r>
            <a:r>
              <a:rPr lang="en-US" dirty="0" err="1" smtClean="0"/>
              <a:t>belirtilen</a:t>
            </a:r>
            <a:r>
              <a:rPr lang="en-US" dirty="0" smtClean="0"/>
              <a:t> </a:t>
            </a:r>
            <a:r>
              <a:rPr lang="en-US" dirty="0" err="1" smtClean="0"/>
              <a:t>konumlara</a:t>
            </a:r>
            <a:r>
              <a:rPr lang="en-US" dirty="0" smtClean="0"/>
              <a:t> </a:t>
            </a:r>
            <a:r>
              <a:rPr lang="en-US" dirty="0" err="1" smtClean="0"/>
              <a:t>sahiptir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b="1" dirty="0" smtClean="0"/>
              <a:t>AUTO: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tetikleme</a:t>
            </a:r>
            <a:r>
              <a:rPr lang="en-US" dirty="0" smtClean="0"/>
              <a:t> </a:t>
            </a:r>
            <a:r>
              <a:rPr lang="en-US" dirty="0" err="1" smtClean="0"/>
              <a:t>sinyali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 Bu </a:t>
            </a:r>
            <a:r>
              <a:rPr lang="en-US" dirty="0" err="1" smtClean="0"/>
              <a:t>tetikleme</a:t>
            </a:r>
            <a:r>
              <a:rPr lang="en-US" dirty="0" smtClean="0"/>
              <a:t> </a:t>
            </a:r>
            <a:r>
              <a:rPr lang="en-US" dirty="0" err="1" smtClean="0"/>
              <a:t>sinyali</a:t>
            </a:r>
            <a:r>
              <a:rPr lang="en-US" dirty="0" smtClean="0"/>
              <a:t> </a:t>
            </a:r>
            <a:r>
              <a:rPr lang="en-US" dirty="0" err="1" smtClean="0"/>
              <a:t>yoksa</a:t>
            </a:r>
            <a:r>
              <a:rPr lang="en-US" dirty="0" smtClean="0"/>
              <a:t> bile </a:t>
            </a:r>
            <a:r>
              <a:rPr lang="en-US" dirty="0" err="1" smtClean="0"/>
              <a:t>ekranda</a:t>
            </a:r>
            <a:r>
              <a:rPr lang="en-US" dirty="0" smtClean="0"/>
              <a:t> </a:t>
            </a:r>
            <a:r>
              <a:rPr lang="en-US" dirty="0" err="1" smtClean="0"/>
              <a:t>görüntü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b="1" dirty="0" smtClean="0"/>
              <a:t>NORM: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tetikleme</a:t>
            </a:r>
            <a:r>
              <a:rPr lang="en-US" dirty="0" smtClean="0"/>
              <a:t> </a:t>
            </a:r>
            <a:r>
              <a:rPr lang="en-US" dirty="0" err="1" smtClean="0"/>
              <a:t>sinyali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tetikleme</a:t>
            </a:r>
            <a:r>
              <a:rPr lang="en-US" dirty="0" smtClean="0"/>
              <a:t> </a:t>
            </a:r>
            <a:r>
              <a:rPr lang="en-US" dirty="0" err="1" smtClean="0"/>
              <a:t>sinyali</a:t>
            </a:r>
            <a:r>
              <a:rPr lang="en-US" dirty="0" smtClean="0"/>
              <a:t> </a:t>
            </a:r>
            <a:r>
              <a:rPr lang="en-US" dirty="0" err="1" smtClean="0"/>
              <a:t>yoksa</a:t>
            </a:r>
            <a:r>
              <a:rPr lang="en-US" dirty="0" smtClean="0"/>
              <a:t> </a:t>
            </a:r>
            <a:r>
              <a:rPr lang="en-US" dirty="0" err="1" smtClean="0"/>
              <a:t>ekranda</a:t>
            </a:r>
            <a:r>
              <a:rPr lang="en-US" dirty="0" smtClean="0"/>
              <a:t> </a:t>
            </a:r>
            <a:r>
              <a:rPr lang="en-US" dirty="0" err="1" smtClean="0"/>
              <a:t>görüntü</a:t>
            </a:r>
            <a:r>
              <a:rPr lang="en-US" dirty="0" smtClean="0"/>
              <a:t> </a:t>
            </a:r>
            <a:r>
              <a:rPr lang="en-US" dirty="0" err="1" smtClean="0"/>
              <a:t>olmaz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b="1" dirty="0" smtClean="0"/>
              <a:t>X-Y : </a:t>
            </a:r>
            <a:r>
              <a:rPr lang="en-US" dirty="0" err="1" smtClean="0"/>
              <a:t>Düşey</a:t>
            </a:r>
            <a:r>
              <a:rPr lang="en-US" dirty="0" smtClean="0"/>
              <a:t> Mod </a:t>
            </a:r>
            <a:r>
              <a:rPr lang="en-US" dirty="0" err="1" smtClean="0"/>
              <a:t>ayarları</a:t>
            </a:r>
            <a:r>
              <a:rPr lang="en-US" dirty="0" smtClean="0"/>
              <a:t> </a:t>
            </a:r>
            <a:r>
              <a:rPr lang="en-US" dirty="0" err="1" smtClean="0"/>
              <a:t>ihmal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 X </a:t>
            </a:r>
            <a:r>
              <a:rPr lang="en-US" dirty="0" err="1" smtClean="0"/>
              <a:t>ekseni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tr-TR" dirty="0" smtClean="0"/>
              <a:t> </a:t>
            </a:r>
            <a:r>
              <a:rPr lang="en-US" dirty="0" smtClean="0"/>
              <a:t>KANAL-1, Y-</a:t>
            </a:r>
            <a:r>
              <a:rPr lang="en-US" dirty="0" err="1" smtClean="0"/>
              <a:t>Ekseni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KANAL-2 </a:t>
            </a:r>
            <a:r>
              <a:rPr lang="en-US" dirty="0" err="1" smtClean="0"/>
              <a:t>kullanılır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MOD SEÇME ANAHTARI </a:t>
            </a:r>
            <a:r>
              <a:rPr lang="en-US" dirty="0" smtClean="0"/>
              <a:t>(MOD SELECT SWITCH)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686" y="2252663"/>
            <a:ext cx="6345704" cy="360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KUPLAJ SEÇME ANAHTARI </a:t>
            </a:r>
            <a:r>
              <a:rPr lang="en-US" sz="2000" dirty="0" smtClean="0"/>
              <a:t>(COUPLING SELECTOR SWITCH)</a:t>
            </a:r>
            <a:endParaRPr lang="tr-TR" sz="2000" dirty="0" smtClean="0"/>
          </a:p>
          <a:p>
            <a:r>
              <a:rPr lang="en-US" sz="2000" dirty="0" err="1" smtClean="0"/>
              <a:t>Tetikleme</a:t>
            </a:r>
            <a:r>
              <a:rPr lang="en-US" sz="2000" dirty="0" smtClean="0"/>
              <a:t> </a:t>
            </a:r>
            <a:r>
              <a:rPr lang="en-US" sz="2000" dirty="0" err="1" smtClean="0"/>
              <a:t>kuplajı</a:t>
            </a:r>
            <a:r>
              <a:rPr lang="en-US" sz="2000" dirty="0" smtClean="0"/>
              <a:t> </a:t>
            </a:r>
            <a:r>
              <a:rPr lang="en-US" sz="2000" dirty="0" err="1" smtClean="0"/>
              <a:t>seçimi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kullanılır</a:t>
            </a:r>
            <a:r>
              <a:rPr lang="en-US" sz="2000" dirty="0" smtClean="0"/>
              <a:t>. </a:t>
            </a:r>
            <a:r>
              <a:rPr lang="en-US" sz="2000" dirty="0" err="1" smtClean="0"/>
              <a:t>Aşağıda</a:t>
            </a:r>
            <a:r>
              <a:rPr lang="en-US" sz="2000" dirty="0" smtClean="0"/>
              <a:t> </a:t>
            </a:r>
            <a:r>
              <a:rPr lang="en-US" sz="2000" dirty="0" err="1" smtClean="0"/>
              <a:t>belirtilen</a:t>
            </a:r>
            <a:r>
              <a:rPr lang="en-US" sz="2000" dirty="0" smtClean="0"/>
              <a:t> </a:t>
            </a:r>
            <a:r>
              <a:rPr lang="en-US" sz="2000" dirty="0" err="1" smtClean="0"/>
              <a:t>konumlara</a:t>
            </a:r>
            <a:r>
              <a:rPr lang="en-US" sz="2000" dirty="0" smtClean="0"/>
              <a:t> </a:t>
            </a:r>
            <a:r>
              <a:rPr lang="en-US" sz="2000" dirty="0" err="1" smtClean="0"/>
              <a:t>sahiptir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b="1" dirty="0" smtClean="0"/>
              <a:t>AC: </a:t>
            </a:r>
            <a:r>
              <a:rPr lang="en-US" sz="2000" dirty="0" err="1" smtClean="0"/>
              <a:t>Tetikleme</a:t>
            </a:r>
            <a:r>
              <a:rPr lang="en-US" sz="2000" dirty="0" smtClean="0"/>
              <a:t> </a:t>
            </a:r>
            <a:r>
              <a:rPr lang="en-US" sz="2000" dirty="0" err="1" smtClean="0"/>
              <a:t>sinyali</a:t>
            </a:r>
            <a:r>
              <a:rPr lang="en-US" sz="2000" dirty="0" smtClean="0"/>
              <a:t>, </a:t>
            </a:r>
            <a:r>
              <a:rPr lang="en-US" sz="2000" dirty="0" err="1" smtClean="0"/>
              <a:t>tetikleme</a:t>
            </a:r>
            <a:r>
              <a:rPr lang="en-US" sz="2000" dirty="0" smtClean="0"/>
              <a:t> </a:t>
            </a:r>
            <a:r>
              <a:rPr lang="en-US" sz="2000" dirty="0" err="1" smtClean="0"/>
              <a:t>devresine</a:t>
            </a:r>
            <a:r>
              <a:rPr lang="en-US" sz="2000" dirty="0" smtClean="0"/>
              <a:t> </a:t>
            </a:r>
            <a:r>
              <a:rPr lang="en-US" sz="2000" dirty="0" err="1" smtClean="0"/>
              <a:t>kapasitif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kuple</a:t>
            </a:r>
            <a:r>
              <a:rPr lang="en-US" sz="2000" dirty="0" smtClean="0"/>
              <a:t> </a:t>
            </a:r>
            <a:r>
              <a:rPr lang="en-US" sz="2000" dirty="0" err="1" smtClean="0"/>
              <a:t>edilir</a:t>
            </a:r>
            <a:r>
              <a:rPr lang="en-US" sz="2000" dirty="0" smtClean="0"/>
              <a:t>. DC </a:t>
            </a:r>
            <a:r>
              <a:rPr lang="en-US" sz="2000" dirty="0" err="1" smtClean="0"/>
              <a:t>akım</a:t>
            </a:r>
            <a:r>
              <a:rPr lang="en-US" sz="2000" dirty="0" smtClean="0"/>
              <a:t> </a:t>
            </a:r>
            <a:r>
              <a:rPr lang="en-US" sz="2000" dirty="0" err="1" smtClean="0"/>
              <a:t>bileşenleri</a:t>
            </a:r>
            <a:r>
              <a:rPr lang="en-US" sz="2000" dirty="0" smtClean="0"/>
              <a:t> </a:t>
            </a:r>
            <a:r>
              <a:rPr lang="en-US" sz="2000" dirty="0" err="1" smtClean="0"/>
              <a:t>atılır</a:t>
            </a:r>
            <a:r>
              <a:rPr lang="en-US" sz="2000" dirty="0" smtClean="0"/>
              <a:t>. Normal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ölçümleri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AC </a:t>
            </a:r>
            <a:r>
              <a:rPr lang="en-US" sz="2000" dirty="0" err="1" smtClean="0"/>
              <a:t>kuplaj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kullanılır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b="1" dirty="0" smtClean="0"/>
              <a:t>TV-H: </a:t>
            </a:r>
            <a:r>
              <a:rPr lang="en-US" sz="2000" dirty="0" err="1" smtClean="0"/>
              <a:t>Birleşik</a:t>
            </a:r>
            <a:r>
              <a:rPr lang="en-US" sz="2000" dirty="0" smtClean="0"/>
              <a:t> video </a:t>
            </a:r>
            <a:r>
              <a:rPr lang="en-US" sz="2000" dirty="0" err="1" smtClean="0"/>
              <a:t>sinyalinin</a:t>
            </a:r>
            <a:r>
              <a:rPr lang="en-US" sz="2000" dirty="0" smtClean="0"/>
              <a:t> </a:t>
            </a:r>
            <a:r>
              <a:rPr lang="en-US" sz="2000" dirty="0" err="1" smtClean="0"/>
              <a:t>yatay</a:t>
            </a:r>
            <a:r>
              <a:rPr lang="en-US" sz="2000" dirty="0" smtClean="0"/>
              <a:t> </a:t>
            </a:r>
            <a:r>
              <a:rPr lang="en-US" sz="2000" dirty="0" err="1" smtClean="0"/>
              <a:t>senkronizasyon</a:t>
            </a:r>
            <a:r>
              <a:rPr lang="en-US" sz="2000" dirty="0" smtClean="0"/>
              <a:t> </a:t>
            </a:r>
            <a:r>
              <a:rPr lang="en-US" sz="2000" dirty="0" err="1" smtClean="0"/>
              <a:t>pals'leri</a:t>
            </a:r>
            <a:r>
              <a:rPr lang="en-US" sz="2000" dirty="0" smtClean="0"/>
              <a:t> </a:t>
            </a:r>
            <a:r>
              <a:rPr lang="en-US" sz="2000" dirty="0" err="1" smtClean="0"/>
              <a:t>seçilir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tetikleme</a:t>
            </a:r>
            <a:r>
              <a:rPr lang="en-US" sz="2000" dirty="0" smtClean="0"/>
              <a:t> </a:t>
            </a:r>
            <a:r>
              <a:rPr lang="en-US" sz="2000" dirty="0" err="1" smtClean="0"/>
              <a:t>devresine</a:t>
            </a:r>
            <a:r>
              <a:rPr lang="en-US" sz="2000" dirty="0" smtClean="0"/>
              <a:t> </a:t>
            </a:r>
            <a:r>
              <a:rPr lang="en-US" sz="2000" dirty="0" err="1" smtClean="0"/>
              <a:t>kuplajlanır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b="1" dirty="0" smtClean="0"/>
              <a:t>TV-V: </a:t>
            </a:r>
            <a:r>
              <a:rPr lang="en-US" sz="2000" dirty="0" err="1" smtClean="0"/>
              <a:t>Birleşik</a:t>
            </a:r>
            <a:r>
              <a:rPr lang="en-US" sz="2000" dirty="0" smtClean="0"/>
              <a:t> video </a:t>
            </a:r>
            <a:r>
              <a:rPr lang="en-US" sz="2000" dirty="0" err="1" smtClean="0"/>
              <a:t>sinyali</a:t>
            </a:r>
            <a:r>
              <a:rPr lang="en-US" sz="2000" dirty="0" smtClean="0"/>
              <a:t> </a:t>
            </a:r>
            <a:r>
              <a:rPr lang="en-US" sz="2000" dirty="0" err="1" smtClean="0"/>
              <a:t>dikey</a:t>
            </a:r>
            <a:r>
              <a:rPr lang="en-US" sz="2000" dirty="0" smtClean="0"/>
              <a:t> </a:t>
            </a:r>
            <a:r>
              <a:rPr lang="en-US" sz="2000" dirty="0" err="1" smtClean="0"/>
              <a:t>senkronizasyon</a:t>
            </a:r>
            <a:r>
              <a:rPr lang="en-US" sz="2000" dirty="0" smtClean="0"/>
              <a:t> </a:t>
            </a:r>
            <a:r>
              <a:rPr lang="en-US" sz="2000" dirty="0" err="1" smtClean="0"/>
              <a:t>palsleri</a:t>
            </a:r>
            <a:r>
              <a:rPr lang="en-US" sz="2000" dirty="0" smtClean="0"/>
              <a:t> </a:t>
            </a:r>
            <a:r>
              <a:rPr lang="en-US" sz="2000" dirty="0" err="1" smtClean="0"/>
              <a:t>seçilir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tetikleme</a:t>
            </a:r>
            <a:r>
              <a:rPr lang="en-US" sz="2000" dirty="0" smtClean="0"/>
              <a:t> </a:t>
            </a:r>
            <a:r>
              <a:rPr lang="en-US" sz="2000" dirty="0" err="1" smtClean="0"/>
              <a:t>devresine</a:t>
            </a:r>
            <a:r>
              <a:rPr lang="en-US" sz="2000" dirty="0" smtClean="0"/>
              <a:t> </a:t>
            </a:r>
            <a:r>
              <a:rPr lang="en-US" sz="2000" dirty="0" err="1" smtClean="0"/>
              <a:t>kuplajlanır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b="1" dirty="0" smtClean="0"/>
              <a:t>DC: </a:t>
            </a:r>
            <a:r>
              <a:rPr lang="en-US" sz="2000" dirty="0" err="1" smtClean="0"/>
              <a:t>Kuplaj</a:t>
            </a:r>
            <a:r>
              <a:rPr lang="en-US" sz="2000" dirty="0" smtClean="0"/>
              <a:t> </a:t>
            </a:r>
            <a:r>
              <a:rPr lang="en-US" sz="2000" dirty="0" err="1" smtClean="0"/>
              <a:t>seçimi</a:t>
            </a:r>
            <a:r>
              <a:rPr lang="en-US" sz="2000" dirty="0" smtClean="0"/>
              <a:t> </a:t>
            </a:r>
            <a:r>
              <a:rPr lang="en-US" sz="2000" dirty="0" err="1" smtClean="0"/>
              <a:t>iptal</a:t>
            </a:r>
            <a:r>
              <a:rPr lang="en-US" sz="2000" dirty="0" smtClean="0"/>
              <a:t> </a:t>
            </a:r>
            <a:r>
              <a:rPr lang="en-US" sz="2000" dirty="0" err="1" smtClean="0"/>
              <a:t>edilir</a:t>
            </a:r>
            <a:r>
              <a:rPr lang="en-US" sz="2000" dirty="0" smtClean="0"/>
              <a:t>. DC </a:t>
            </a:r>
            <a:r>
              <a:rPr lang="en-US" sz="2000" dirty="0" err="1" smtClean="0"/>
              <a:t>akım</a:t>
            </a:r>
            <a:r>
              <a:rPr lang="en-US" sz="2000" dirty="0" smtClean="0"/>
              <a:t> </a:t>
            </a:r>
            <a:r>
              <a:rPr lang="en-US" sz="2000" dirty="0" err="1" smtClean="0"/>
              <a:t>bileşenleri</a:t>
            </a:r>
            <a:r>
              <a:rPr lang="en-US" sz="2000" dirty="0" smtClean="0"/>
              <a:t> de </a:t>
            </a:r>
            <a:r>
              <a:rPr lang="en-US" sz="2000" dirty="0" err="1" smtClean="0"/>
              <a:t>tetikleme</a:t>
            </a:r>
            <a:r>
              <a:rPr lang="en-US" sz="2000" dirty="0" smtClean="0"/>
              <a:t> </a:t>
            </a:r>
            <a:r>
              <a:rPr lang="en-US" sz="2000" dirty="0" err="1" smtClean="0"/>
              <a:t>sinyaliyle</a:t>
            </a:r>
            <a:r>
              <a:rPr lang="en-US" sz="2000" dirty="0" smtClean="0"/>
              <a:t> </a:t>
            </a:r>
            <a:r>
              <a:rPr lang="en-US" sz="2000" dirty="0" err="1" smtClean="0"/>
              <a:t>alınır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KUPLAJ SEÇME ANAHTARI </a:t>
            </a:r>
            <a:r>
              <a:rPr lang="en-US" dirty="0" smtClean="0"/>
              <a:t>(COUPLING SELECTOR SWITCH)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730" y="2753925"/>
            <a:ext cx="5188044" cy="26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KAYNAK SEÇME ANAHTARI </a:t>
            </a:r>
            <a:r>
              <a:rPr lang="en-US" dirty="0" smtClean="0"/>
              <a:t>(SOURCE SELECTOR SWITCH)</a:t>
            </a:r>
            <a:endParaRPr lang="tr-TR" dirty="0" smtClean="0"/>
          </a:p>
          <a:p>
            <a:r>
              <a:rPr lang="en-US" sz="2000" dirty="0" err="1" smtClean="0"/>
              <a:t>Tetikleme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kaynağının</a:t>
            </a:r>
            <a:r>
              <a:rPr lang="en-US" sz="2000" dirty="0" smtClean="0"/>
              <a:t> </a:t>
            </a:r>
            <a:r>
              <a:rPr lang="en-US" sz="2000" dirty="0" err="1" smtClean="0"/>
              <a:t>seçimi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kullanılır</a:t>
            </a:r>
            <a:r>
              <a:rPr lang="en-US" sz="2000" dirty="0" smtClean="0"/>
              <a:t>. </a:t>
            </a:r>
            <a:r>
              <a:rPr lang="en-US" sz="2000" dirty="0" err="1" smtClean="0"/>
              <a:t>Aşağıda</a:t>
            </a:r>
            <a:r>
              <a:rPr lang="en-US" sz="2000" dirty="0" smtClean="0"/>
              <a:t> </a:t>
            </a:r>
            <a:r>
              <a:rPr lang="en-US" sz="2000" dirty="0" err="1" smtClean="0"/>
              <a:t>belirtilen</a:t>
            </a:r>
            <a:r>
              <a:rPr lang="en-US" sz="2000" dirty="0" smtClean="0"/>
              <a:t> </a:t>
            </a:r>
            <a:r>
              <a:rPr lang="en-US" sz="2000" dirty="0" err="1" smtClean="0"/>
              <a:t>konumlara</a:t>
            </a:r>
            <a:r>
              <a:rPr lang="en-US" sz="2000" dirty="0" smtClean="0"/>
              <a:t> </a:t>
            </a:r>
            <a:r>
              <a:rPr lang="en-US" sz="2000" dirty="0" err="1" smtClean="0"/>
              <a:t>sahiptir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b="1" dirty="0" smtClean="0"/>
              <a:t>VERT: </a:t>
            </a:r>
            <a:r>
              <a:rPr lang="en-US" sz="2000" dirty="0" err="1" smtClean="0"/>
              <a:t>Tetikleme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kaynağı</a:t>
            </a:r>
            <a:r>
              <a:rPr lang="en-US" sz="2000" dirty="0" smtClean="0"/>
              <a:t> </a:t>
            </a:r>
            <a:r>
              <a:rPr lang="en-US" sz="2000" dirty="0" err="1" smtClean="0"/>
              <a:t>düşey</a:t>
            </a:r>
            <a:r>
              <a:rPr lang="en-US" sz="2000" dirty="0" smtClean="0"/>
              <a:t> mod </a:t>
            </a:r>
            <a:r>
              <a:rPr lang="en-US" sz="2000" dirty="0" err="1" smtClean="0"/>
              <a:t>için</a:t>
            </a:r>
            <a:r>
              <a:rPr lang="en-US" sz="2000" dirty="0" smtClean="0"/>
              <a:t> </a:t>
            </a:r>
            <a:r>
              <a:rPr lang="en-US" sz="2000" dirty="0" err="1" smtClean="0"/>
              <a:t>seçilir</a:t>
            </a:r>
            <a:r>
              <a:rPr lang="en-US" sz="2000" dirty="0" smtClean="0"/>
              <a:t>.</a:t>
            </a:r>
            <a:r>
              <a:rPr lang="tr-TR" sz="2000" dirty="0" smtClean="0"/>
              <a:t> </a:t>
            </a:r>
            <a:r>
              <a:rPr lang="en-US" sz="2000" dirty="0" err="1" smtClean="0"/>
              <a:t>Düşey</a:t>
            </a:r>
            <a:r>
              <a:rPr lang="en-US" sz="2000" dirty="0" smtClean="0"/>
              <a:t> (vertical) mod </a:t>
            </a:r>
            <a:r>
              <a:rPr lang="en-US" sz="2000" dirty="0" err="1" smtClean="0"/>
              <a:t>seçme</a:t>
            </a:r>
            <a:r>
              <a:rPr lang="en-US" sz="2000" dirty="0" smtClean="0"/>
              <a:t> </a:t>
            </a:r>
            <a:r>
              <a:rPr lang="en-US" sz="2000" dirty="0" err="1" smtClean="0"/>
              <a:t>anahtarı</a:t>
            </a:r>
            <a:r>
              <a:rPr lang="en-US" sz="2000" dirty="0" smtClean="0"/>
              <a:t>; KANAL-1, ALT, CHOP </a:t>
            </a:r>
            <a:r>
              <a:rPr lang="en-US" sz="2000" dirty="0" err="1" smtClean="0"/>
              <a:t>veya</a:t>
            </a:r>
            <a:r>
              <a:rPr lang="en-US" sz="2000" dirty="0" smtClean="0"/>
              <a:t> ADD </a:t>
            </a:r>
            <a:r>
              <a:rPr lang="en-US" sz="2000" dirty="0" err="1" smtClean="0"/>
              <a:t>konumunda</a:t>
            </a:r>
            <a:r>
              <a:rPr lang="en-US" sz="2000" dirty="0" smtClean="0"/>
              <a:t> </a:t>
            </a:r>
            <a:r>
              <a:rPr lang="en-US" sz="2000" dirty="0" err="1" smtClean="0"/>
              <a:t>olduğunda</a:t>
            </a:r>
            <a:r>
              <a:rPr lang="en-US" sz="2000" dirty="0" smtClean="0"/>
              <a:t> KANAL-1 </a:t>
            </a:r>
            <a:r>
              <a:rPr lang="en-US" sz="2000" dirty="0" err="1" smtClean="0"/>
              <a:t>giriş</a:t>
            </a:r>
            <a:r>
              <a:rPr lang="en-US" sz="2000" dirty="0" smtClean="0"/>
              <a:t> </a:t>
            </a:r>
            <a:r>
              <a:rPr lang="en-US" sz="2000" dirty="0" err="1" smtClean="0"/>
              <a:t>sinyali</a:t>
            </a:r>
            <a:r>
              <a:rPr lang="en-US" sz="2000" dirty="0" smtClean="0"/>
              <a:t>, </a:t>
            </a:r>
            <a:r>
              <a:rPr lang="en-US" sz="2000" dirty="0" err="1" smtClean="0"/>
              <a:t>tetikleme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kaynağı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kullanılır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b="1" dirty="0" smtClean="0"/>
              <a:t>CH1: </a:t>
            </a:r>
            <a:r>
              <a:rPr lang="en-US" sz="2000" dirty="0" smtClean="0"/>
              <a:t>KANAL-1 </a:t>
            </a:r>
            <a:r>
              <a:rPr lang="en-US" sz="2000" dirty="0" err="1" smtClean="0"/>
              <a:t>giriş</a:t>
            </a:r>
            <a:r>
              <a:rPr lang="en-US" sz="2000" dirty="0" smtClean="0"/>
              <a:t> </a:t>
            </a:r>
            <a:r>
              <a:rPr lang="en-US" sz="2000" dirty="0" err="1" smtClean="0"/>
              <a:t>sinyali</a:t>
            </a:r>
            <a:r>
              <a:rPr lang="en-US" sz="2000" dirty="0" smtClean="0"/>
              <a:t>, </a:t>
            </a:r>
            <a:r>
              <a:rPr lang="en-US" sz="2000" dirty="0" err="1" smtClean="0"/>
              <a:t>tetikleme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kaynağı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kullanılır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b="1" dirty="0" smtClean="0"/>
              <a:t>CH2: </a:t>
            </a:r>
            <a:r>
              <a:rPr lang="en-US" sz="2000" dirty="0" smtClean="0"/>
              <a:t>KANAL-2 </a:t>
            </a:r>
            <a:r>
              <a:rPr lang="en-US" sz="2000" dirty="0" err="1" smtClean="0"/>
              <a:t>giriş</a:t>
            </a:r>
            <a:r>
              <a:rPr lang="en-US" sz="2000" dirty="0" smtClean="0"/>
              <a:t> </a:t>
            </a:r>
            <a:r>
              <a:rPr lang="en-US" sz="2000" dirty="0" err="1" smtClean="0"/>
              <a:t>sinyali</a:t>
            </a:r>
            <a:r>
              <a:rPr lang="en-US" sz="2000" dirty="0" smtClean="0"/>
              <a:t>, </a:t>
            </a:r>
            <a:r>
              <a:rPr lang="en-US" sz="2000" dirty="0" err="1" smtClean="0"/>
              <a:t>tetikleme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kaynağı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kullanılır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b="1" dirty="0" smtClean="0"/>
              <a:t>LINE: </a:t>
            </a:r>
            <a:r>
              <a:rPr lang="en-US" sz="2000" dirty="0" err="1" smtClean="0"/>
              <a:t>Ticari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kullanılan</a:t>
            </a:r>
            <a:r>
              <a:rPr lang="en-US" sz="2000" dirty="0" smtClean="0"/>
              <a:t> </a:t>
            </a:r>
            <a:r>
              <a:rPr lang="en-US" sz="2000" dirty="0" err="1" smtClean="0"/>
              <a:t>güç</a:t>
            </a:r>
            <a:r>
              <a:rPr lang="en-US" sz="2000" dirty="0" smtClean="0"/>
              <a:t> </a:t>
            </a:r>
            <a:r>
              <a:rPr lang="en-US" sz="2000" dirty="0" err="1" smtClean="0"/>
              <a:t>kaynaklarından</a:t>
            </a:r>
            <a:r>
              <a:rPr lang="en-US" sz="2000" dirty="0" smtClean="0"/>
              <a:t> </a:t>
            </a:r>
            <a:r>
              <a:rPr lang="en-US" sz="2000" dirty="0" err="1" smtClean="0"/>
              <a:t>alınan</a:t>
            </a:r>
            <a:r>
              <a:rPr lang="en-US" sz="2000" dirty="0" smtClean="0"/>
              <a:t> </a:t>
            </a:r>
            <a:r>
              <a:rPr lang="en-US" sz="2000" dirty="0" err="1" smtClean="0"/>
              <a:t>dalga</a:t>
            </a:r>
            <a:r>
              <a:rPr lang="en-US" sz="2000" dirty="0" smtClean="0"/>
              <a:t> </a:t>
            </a:r>
            <a:r>
              <a:rPr lang="en-US" sz="2000" dirty="0" err="1" smtClean="0"/>
              <a:t>formu</a:t>
            </a:r>
            <a:r>
              <a:rPr lang="en-US" sz="2000" dirty="0" smtClean="0"/>
              <a:t>, </a:t>
            </a:r>
            <a:r>
              <a:rPr lang="en-US" sz="2000" dirty="0" err="1" smtClean="0"/>
              <a:t>tetikleme</a:t>
            </a:r>
            <a:r>
              <a:rPr lang="en-US" sz="2000" dirty="0" smtClean="0"/>
              <a:t> </a:t>
            </a:r>
            <a:r>
              <a:rPr lang="en-US" sz="2000" dirty="0" err="1" smtClean="0"/>
              <a:t>sinyal</a:t>
            </a:r>
            <a:r>
              <a:rPr lang="en-US" sz="2000" dirty="0" smtClean="0"/>
              <a:t> </a:t>
            </a:r>
            <a:r>
              <a:rPr lang="en-US" sz="2000" dirty="0" err="1" smtClean="0"/>
              <a:t>kaynağı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kullanılır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Osiloskop</a:t>
            </a:r>
            <a:endParaRPr lang="tr-TR" dirty="0"/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750" y="2168860"/>
            <a:ext cx="5175575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KAYNAK SEÇME ANAHTARI </a:t>
            </a:r>
            <a:r>
              <a:rPr lang="en-US" dirty="0" smtClean="0"/>
              <a:t>(SOURCE SELECTOR SWITCH)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685" y="2371724"/>
            <a:ext cx="6390710" cy="339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TETİKLEME SEVİYE KONTROLÜ </a:t>
            </a:r>
            <a:r>
              <a:rPr lang="en-US" dirty="0" smtClean="0"/>
              <a:t>(TRİGGER LEVEL CONTROL)</a:t>
            </a:r>
            <a:endParaRPr lang="tr-TR" dirty="0" smtClean="0"/>
          </a:p>
          <a:p>
            <a:r>
              <a:rPr lang="en-US" dirty="0" err="1" smtClean="0"/>
              <a:t>Ekrandaki</a:t>
            </a:r>
            <a:r>
              <a:rPr lang="en-US" dirty="0" smtClean="0"/>
              <a:t> </a:t>
            </a:r>
            <a:r>
              <a:rPr lang="en-US" dirty="0" err="1" smtClean="0"/>
              <a:t>işaretin</a:t>
            </a:r>
            <a:r>
              <a:rPr lang="en-US" dirty="0" smtClean="0"/>
              <a:t> </a:t>
            </a:r>
            <a:r>
              <a:rPr lang="en-US" dirty="0" err="1" smtClean="0"/>
              <a:t>durağan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tetikleme</a:t>
            </a:r>
            <a:r>
              <a:rPr lang="en-US" dirty="0" smtClean="0"/>
              <a:t> </a:t>
            </a:r>
            <a:r>
              <a:rPr lang="en-US" dirty="0" err="1" smtClean="0"/>
              <a:t>seviyesi</a:t>
            </a:r>
            <a:r>
              <a:rPr lang="en-US" dirty="0" smtClean="0"/>
              <a:t> </a:t>
            </a:r>
            <a:r>
              <a:rPr lang="en-US" dirty="0" err="1" smtClean="0"/>
              <a:t>ayarı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 </a:t>
            </a:r>
            <a:r>
              <a:rPr lang="en-US" dirty="0" err="1" smtClean="0"/>
              <a:t>Tetikleme</a:t>
            </a:r>
            <a:r>
              <a:rPr lang="en-US" dirty="0" smtClean="0"/>
              <a:t> </a:t>
            </a:r>
            <a:r>
              <a:rPr lang="en-US" dirty="0" err="1" smtClean="0"/>
              <a:t>seviyesi</a:t>
            </a:r>
            <a:r>
              <a:rPr lang="en-US" dirty="0" smtClean="0"/>
              <a:t> </a:t>
            </a:r>
            <a:r>
              <a:rPr lang="en-US" dirty="0" err="1" smtClean="0"/>
              <a:t>ayarı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işaret</a:t>
            </a:r>
            <a:r>
              <a:rPr lang="en-US" dirty="0" smtClean="0"/>
              <a:t> </a:t>
            </a:r>
            <a:r>
              <a:rPr lang="en-US" dirty="0" err="1" smtClean="0"/>
              <a:t>yakalandığında</a:t>
            </a:r>
            <a:r>
              <a:rPr lang="en-US" dirty="0" smtClean="0"/>
              <a:t> Trigger </a:t>
            </a:r>
            <a:r>
              <a:rPr lang="en-US" dirty="0" err="1" smtClean="0"/>
              <a:t>lambası</a:t>
            </a:r>
            <a:r>
              <a:rPr lang="en-US" dirty="0" smtClean="0"/>
              <a:t> </a:t>
            </a:r>
            <a:r>
              <a:rPr lang="en-US" dirty="0" err="1" smtClean="0"/>
              <a:t>yanar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735" y="3879050"/>
            <a:ext cx="5490610" cy="24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Fonksiyon</a:t>
            </a:r>
            <a:r>
              <a:rPr lang="en-US" dirty="0" smtClean="0"/>
              <a:t> </a:t>
            </a:r>
            <a:r>
              <a:rPr lang="en-US" dirty="0" err="1" smtClean="0"/>
              <a:t>tuşları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işlevleri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HARİCİ TETİKLEME SİNYAL GİRİŞ JAKI </a:t>
            </a:r>
            <a:r>
              <a:rPr lang="en-US" dirty="0" smtClean="0"/>
              <a:t>(Extra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Trigger Input Jack)</a:t>
            </a:r>
            <a:endParaRPr lang="tr-TR" dirty="0" smtClean="0"/>
          </a:p>
          <a:p>
            <a:r>
              <a:rPr lang="en-US" dirty="0" err="1" smtClean="0"/>
              <a:t>Harici</a:t>
            </a:r>
            <a:r>
              <a:rPr lang="en-US" dirty="0" smtClean="0"/>
              <a:t> </a:t>
            </a:r>
            <a:r>
              <a:rPr lang="en-US" dirty="0" err="1" smtClean="0"/>
              <a:t>tetikleme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girişi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SOURCE (KAYNAK) </a:t>
            </a:r>
            <a:r>
              <a:rPr lang="en-US" dirty="0" err="1" smtClean="0"/>
              <a:t>anahtarı</a:t>
            </a:r>
            <a:r>
              <a:rPr lang="en-US" dirty="0" smtClean="0"/>
              <a:t> EXT </a:t>
            </a:r>
            <a:r>
              <a:rPr lang="en-US" dirty="0" err="1" smtClean="0"/>
              <a:t>konumuna</a:t>
            </a:r>
            <a:r>
              <a:rPr lang="en-US" dirty="0" smtClean="0"/>
              <a:t> </a:t>
            </a:r>
            <a:r>
              <a:rPr lang="en-US" dirty="0" err="1" smtClean="0"/>
              <a:t>ayarlandığında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terminaldeki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, </a:t>
            </a:r>
            <a:r>
              <a:rPr lang="en-US" dirty="0" err="1" smtClean="0"/>
              <a:t>tetikleme</a:t>
            </a:r>
            <a:r>
              <a:rPr lang="en-US" dirty="0" smtClean="0"/>
              <a:t> </a:t>
            </a:r>
            <a:r>
              <a:rPr lang="en-US" dirty="0" err="1" smtClean="0"/>
              <a:t>sinyali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785" y="4059070"/>
            <a:ext cx="405045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Osiloskop</a:t>
            </a:r>
            <a:r>
              <a:rPr lang="en-US" dirty="0" smtClean="0"/>
              <a:t> </a:t>
            </a:r>
            <a:r>
              <a:rPr lang="en-US" dirty="0" err="1" smtClean="0"/>
              <a:t>kullanım</a:t>
            </a:r>
            <a:r>
              <a:rPr lang="en-US" dirty="0" smtClean="0"/>
              <a:t> </a:t>
            </a:r>
            <a:r>
              <a:rPr lang="en-US" dirty="0" err="1" smtClean="0"/>
              <a:t>kılavuzu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http://www.virtual-oscilloscope.com/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1463"/>
            <a:ext cx="7702550" cy="771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Osiloskop</a:t>
            </a:r>
            <a:endParaRPr lang="tr-TR" sz="3400" dirty="0" smtClean="0"/>
          </a:p>
        </p:txBody>
      </p:sp>
      <p:sp>
        <p:nvSpPr>
          <p:cNvPr id="6" name="5 Metin Yer Tutucusu"/>
          <p:cNvSpPr>
            <a:spLocks noGrp="1"/>
          </p:cNvSpPr>
          <p:nvPr>
            <p:ph type="body" sz="half" idx="1"/>
          </p:nvPr>
        </p:nvSpPr>
        <p:spPr>
          <a:xfrm>
            <a:off x="971550" y="1387474"/>
            <a:ext cx="7830920" cy="438178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AVANTAJLARI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Giriş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empedansı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çok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yüksektir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Çok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geniş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frekans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bandındaki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gerilimleri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aynı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hassasiyetle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ölçer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Dalga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şekli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olursa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olsun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gerilim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değerini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gösterir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Ölçülecek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gerilimin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max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değerini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gösterir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voltmetreler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etkin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değeri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gösterir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25538"/>
            <a:ext cx="7696200" cy="5138737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None/>
              <a:defRPr/>
            </a:pPr>
            <a:endParaRPr lang="tr-TR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Dezavantajları</a:t>
            </a:r>
            <a:endParaRPr lang="tr-TR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İyi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kalibrasyon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gerektirir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Okuma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hatası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oluşur</a:t>
            </a:r>
            <a:endParaRPr lang="tr-TR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tr-TR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09600" indent="-609600" algn="ctr" eaLnBrk="1" hangingPunct="1">
              <a:lnSpc>
                <a:spcPct val="90000"/>
              </a:lnSpc>
              <a:buNone/>
              <a:defRPr/>
            </a:pPr>
            <a:endParaRPr lang="tr-TR" sz="2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43635"/>
            <a:ext cx="7702550" cy="771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Osiloskop</a:t>
            </a:r>
            <a:endParaRPr lang="tr-TR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Osiloskop</a:t>
            </a:r>
            <a:endParaRPr lang="tr-TR" dirty="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1"/>
            <a:ext cx="7290810" cy="4275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Osiloskop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osiloskop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İşaretin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zamanını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gerilim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değerini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ölçeriz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İşaretin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salınım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frekansını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hesaplayabiliriz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İşaretin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dalga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şeklini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bozulma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olup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olmadığını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tespit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ederiz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Osiloskop</a:t>
            </a:r>
            <a:r>
              <a:rPr lang="en-US" dirty="0" smtClean="0"/>
              <a:t> </a:t>
            </a:r>
            <a:r>
              <a:rPr lang="en-US" dirty="0" err="1" smtClean="0"/>
              <a:t>kullanım</a:t>
            </a:r>
            <a:r>
              <a:rPr lang="en-US" dirty="0" smtClean="0"/>
              <a:t> </a:t>
            </a:r>
            <a:r>
              <a:rPr lang="en-US" dirty="0" err="1" smtClean="0"/>
              <a:t>kılavuzu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Osiloskop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devreye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daima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paralel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bağlanır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Çok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yüksek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giriş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direnci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nedeniyle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bağlanması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halinde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ölçüm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yapılmak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istenen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devreden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akım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akmasını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engelleyecektir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yalı Kalemler">
  <a:themeElements>
    <a:clrScheme name="Boyalı Kalemler 3">
      <a:dk1>
        <a:srgbClr val="000000"/>
      </a:dk1>
      <a:lt1>
        <a:srgbClr val="FFFFFF"/>
      </a:lt1>
      <a:dk2>
        <a:srgbClr val="000000"/>
      </a:dk2>
      <a:lt2>
        <a:srgbClr val="3399FF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009999"/>
      </a:hlink>
      <a:folHlink>
        <a:srgbClr val="3366CC"/>
      </a:folHlink>
    </a:clrScheme>
    <a:fontScheme name="Boyalı Kalemler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yalı Kalemler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1287</Words>
  <Application>Microsoft Office PowerPoint</Application>
  <PresentationFormat>Ekran Gösterisi (4:3)</PresentationFormat>
  <Paragraphs>153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Boyalı Kalemler</vt:lpstr>
      <vt:lpstr>TEKNOLOJİ FAKÜLTESİ MEKATRONİK MÜHENDİSLİĞİ</vt:lpstr>
      <vt:lpstr>PowerPoint Sunusu</vt:lpstr>
      <vt:lpstr>Osiloskop</vt:lpstr>
      <vt:lpstr>Osiloskop</vt:lpstr>
      <vt:lpstr>Osiloskop</vt:lpstr>
      <vt:lpstr>Osiloskop</vt:lpstr>
      <vt:lpstr>Osiloskop</vt:lpstr>
      <vt:lpstr>Osiloskop</vt:lpstr>
      <vt:lpstr>Osiloskop kullanım kılavuzu</vt:lpstr>
      <vt:lpstr>Osiloskop kullanım kılavuzu</vt:lpstr>
      <vt:lpstr>Osiloskop kullanım kılavuzu</vt:lpstr>
      <vt:lpstr>Osilaskop</vt:lpstr>
      <vt:lpstr>Osilaskop ile Gerilim Ölçümü</vt:lpstr>
      <vt:lpstr>Osilaskop ile Frekans Ölçümü</vt:lpstr>
      <vt:lpstr>Time/Div Anahtarı</vt:lpstr>
      <vt:lpstr>Volt/Div Anahtarı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Volts/Div</vt:lpstr>
      <vt:lpstr>Fonksiyon tuşları ve işlevleri</vt:lpstr>
      <vt:lpstr>Time/div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Fonksiyon tuşları ve işlevleri</vt:lpstr>
      <vt:lpstr>Osiloskop kullanım kılavuzu</vt:lpstr>
    </vt:vector>
  </TitlesOfParts>
  <Company>TEF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Murat</dc:creator>
  <cp:lastModifiedBy>Sau</cp:lastModifiedBy>
  <cp:revision>413</cp:revision>
  <dcterms:created xsi:type="dcterms:W3CDTF">2004-04-23T21:03:56Z</dcterms:created>
  <dcterms:modified xsi:type="dcterms:W3CDTF">2016-02-16T14:12:13Z</dcterms:modified>
</cp:coreProperties>
</file>